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sldIdLst>
    <p:sldId id="311" r:id="rId2"/>
    <p:sldId id="262" r:id="rId3"/>
    <p:sldId id="295" r:id="rId4"/>
    <p:sldId id="280" r:id="rId5"/>
    <p:sldId id="274" r:id="rId6"/>
    <p:sldId id="298" r:id="rId7"/>
    <p:sldId id="281" r:id="rId8"/>
    <p:sldId id="269" r:id="rId9"/>
    <p:sldId id="307" r:id="rId10"/>
    <p:sldId id="279" r:id="rId11"/>
    <p:sldId id="260" r:id="rId12"/>
    <p:sldId id="272" r:id="rId13"/>
    <p:sldId id="293" r:id="rId14"/>
    <p:sldId id="302" r:id="rId15"/>
    <p:sldId id="301" r:id="rId16"/>
    <p:sldId id="308" r:id="rId17"/>
    <p:sldId id="309" r:id="rId18"/>
    <p:sldId id="296" r:id="rId19"/>
    <p:sldId id="297" r:id="rId20"/>
    <p:sldId id="310" r:id="rId21"/>
  </p:sldIdLst>
  <p:sldSz cx="12192000" cy="6858000"/>
  <p:notesSz cx="6858000" cy="9144000"/>
  <p:embeddedFontLst>
    <p:embeddedFont>
      <p:font typeface="210 옴니고딕 030" panose="02020603020101020101" pitchFamily="18" charset="-127"/>
      <p:regular r:id="rId23"/>
    </p:embeddedFont>
    <p:embeddedFont>
      <p:font typeface="210 옴니고딕 050" panose="02020603020101020101" pitchFamily="18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214" autoAdjust="0"/>
  </p:normalViewPr>
  <p:slideViewPr>
    <p:cSldViewPr snapToGrid="0">
      <p:cViewPr varScale="1">
        <p:scale>
          <a:sx n="81" d="100"/>
          <a:sy n="81" d="100"/>
        </p:scale>
        <p:origin x="7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&#51204;&#44397;%20&#54224;&#44368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&#51204;&#44397;%20&#54224;&#44368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qwer1\Downloads\&#51204;&#44397;%20&#54224;&#44368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qwer1\Downloads\&#51204;&#44397;%20&#54224;&#44368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qwer1\Downloads\&#51204;&#44397;%20&#54224;&#44368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wang\Downloads\&#49884;&#49444;&#48708;&#50984;(&#51204;)%20(1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지역별 미활용폐교 현황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view3D>
      <c:rotX val="40"/>
      <c:rotY val="30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6.9444444444444441E-3"/>
          <c:y val="9.7786162146398362E-2"/>
          <c:w val="0.95416666666666672"/>
          <c:h val="0.69798957421988916"/>
        </c:manualLayout>
      </c:layout>
      <c:pie3D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 wrap="none" lIns="0" tIns="0" rIns="0" bIns="0" anchor="ctr" anchorCtr="1"/>
          <a:lstStyle/>
          <a:p>
            <a:pPr algn="l">
              <a:defRPr sz="1400" b="0" i="0" u="none">
                <a:solidFill>
                  <a:schemeClr val="bg1"/>
                </a:solidFill>
                <a:latin typeface="+mn-lt"/>
                <a:ea typeface="+mn-ea"/>
                <a:cs typeface="+mn-ea"/>
                <a:sym typeface="+mn-ea"/>
              </a:defRPr>
            </a:pPr>
            <a:r>
              <a:rPr lang="ko-KR" altLang="en-US" sz="1400" b="0" i="0" u="none" strike="noStrike" kern="1200" baseline="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ea"/>
              </a:rPr>
              <a:t>체험시설</a:t>
            </a:r>
            <a:endParaRPr lang="ko-KR" altLang="en-US" sz="1400" b="0" i="0" u="none" strike="noStrike" kern="1200" baseline="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ea"/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"/>
          <c:y val="0.29520444444444444"/>
          <c:w val="0.99618253968253967"/>
          <c:h val="0.503077777777777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'[통합 문서10]Sheet1'!$A$14</c:f>
              <c:strCache>
                <c:ptCount val="1"/>
                <c:pt idx="0">
                  <c:v>비율</c:v>
                </c:pt>
              </c:strCache>
            </c:strRef>
          </c:tx>
          <c:spPr>
            <a:solidFill>
              <a:schemeClr val="accent1"/>
            </a:solidFill>
            <a:ln w="9525">
              <a:noFill/>
            </a:ln>
            <a:effectLst/>
          </c:spPr>
          <c:invertIfNegative val="0"/>
          <c:cat>
            <c:strRef>
              <c:f>'[통합 문서10]Sheet1'!$B$12:$F$12</c:f>
              <c:strCache>
                <c:ptCount val="5"/>
                <c:pt idx="0">
                  <c:v>보훈</c:v>
                </c:pt>
                <c:pt idx="1">
                  <c:v>투어</c:v>
                </c:pt>
                <c:pt idx="2">
                  <c:v>문화</c:v>
                </c:pt>
                <c:pt idx="3">
                  <c:v>문화시설</c:v>
                </c:pt>
                <c:pt idx="4">
                  <c:v>레포츠</c:v>
                </c:pt>
              </c:strCache>
            </c:strRef>
          </c:cat>
          <c:val>
            <c:numRef>
              <c:f>'[통합 문서10]Sheet1'!$B$14:$F$14</c:f>
              <c:numCache>
                <c:formatCode>General</c:formatCode>
                <c:ptCount val="5"/>
                <c:pt idx="0">
                  <c:v>0.25</c:v>
                </c:pt>
                <c:pt idx="1">
                  <c:v>0.21991341991341992</c:v>
                </c:pt>
                <c:pt idx="2">
                  <c:v>0.21052631578947367</c:v>
                </c:pt>
                <c:pt idx="3">
                  <c:v>0.18148148148148149</c:v>
                </c:pt>
                <c:pt idx="4">
                  <c:v>0.14417065097462303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D3-43D7-9B6D-9464DA5325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43183312"/>
        <c:axId val="1543185392"/>
      </c:barChart>
      <c:catAx>
        <c:axId val="1543183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 wrap="none" lIns="0" tIns="0" rIns="0" bIns="0" anchor="ctr" anchorCtr="1"/>
          <a:lstStyle/>
          <a:p>
            <a:pPr algn="l">
              <a:defRPr sz="900" b="0" i="0" u="none">
                <a:solidFill>
                  <a:schemeClr val="bg1"/>
                </a:solidFill>
                <a:latin typeface="+mn-lt"/>
                <a:ea typeface="+mn-ea"/>
                <a:cs typeface="+mn-ea"/>
                <a:sym typeface="+mn-ea"/>
              </a:defRPr>
            </a:pPr>
            <a:endParaRPr lang="ko-KR"/>
          </a:p>
        </c:txPr>
        <c:crossAx val="1543185392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5431853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43183312"/>
        <c:crosses val="autoZero"/>
        <c:crossBetween val="between"/>
      </c:valAx>
      <c:spPr>
        <a:noFill/>
        <a:ln w="9525" cap="flat" cmpd="sng" algn="ctr">
          <a:noFill/>
          <a:prstDash val="solid"/>
          <a:round/>
          <a:headEnd w="med" len="med"/>
          <a:tailEnd w="med" len="med"/>
        </a:ln>
      </c:spPr>
    </c:plotArea>
    <c:plotVisOnly val="0"/>
    <c:dispBlanksAs val="gap"/>
    <c:showDLblsOverMax val="0"/>
  </c:chart>
  <c:txPr>
    <a:bodyPr rot="0" vert="horz" wrap="none" lIns="0" tIns="0" rIns="0" bIns="0" anchor="ctr" anchorCtr="1"/>
    <a:lstStyle/>
    <a:p>
      <a:pPr algn="l">
        <a:defRPr b="0" i="0" u="none"/>
      </a:pPr>
      <a:endParaRPr lang="ko-KR"/>
    </a:p>
  </c:txPr>
  <c:extLst>
    <c:ext uri="CC8EB2C9-7E31-499d-B8F2-F6CE61031016">
      <ho:hncChartStyle xmlns:ho="http://schemas.haansoft.com/office/8.0" layoutIndex="-1" colorIndex="-1" styleIndex="-1"/>
    </c:ext>
  </c:extLst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 wrap="none" lIns="0" tIns="0" rIns="0" bIns="0" anchor="ctr" anchorCtr="1"/>
          <a:lstStyle/>
          <a:p>
            <a:pPr algn="l">
              <a:defRPr sz="1400" b="0" i="0" u="none">
                <a:solidFill>
                  <a:schemeClr val="bg1"/>
                </a:solidFill>
                <a:latin typeface="+mn-lt"/>
                <a:ea typeface="+mn-ea"/>
                <a:cs typeface="+mn-ea"/>
                <a:sym typeface="+mn-ea"/>
              </a:defRPr>
            </a:pPr>
            <a:r>
              <a:rPr lang="ko-KR" altLang="en-US" sz="1400" b="0" i="0" u="none" strike="noStrike" kern="1200" baseline="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ea"/>
              </a:rPr>
              <a:t>학교활용</a:t>
            </a:r>
            <a:endParaRPr lang="ko-KR" altLang="en-US" sz="1400" b="0" i="0" u="none" strike="noStrike" kern="1200" baseline="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ea"/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"/>
          <c:y val="0.29520444444444444"/>
          <c:w val="1"/>
          <c:h val="0.503077777777777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'[통합 문서15]Sheet2'!$A$3</c:f>
              <c:strCache>
                <c:ptCount val="1"/>
                <c:pt idx="0">
                  <c:v>비율</c:v>
                </c:pt>
              </c:strCache>
            </c:strRef>
          </c:tx>
          <c:spPr>
            <a:solidFill>
              <a:schemeClr val="accent1"/>
            </a:solidFill>
            <a:ln w="9525">
              <a:noFill/>
            </a:ln>
            <a:effectLst/>
          </c:spPr>
          <c:invertIfNegative val="0"/>
          <c:cat>
            <c:strRef>
              <c:f>'[통합 문서15]Sheet2'!$B$1:$F$1</c:f>
              <c:strCache>
                <c:ptCount val="5"/>
                <c:pt idx="0">
                  <c:v>보훈</c:v>
                </c:pt>
                <c:pt idx="1">
                  <c:v>유치원</c:v>
                </c:pt>
                <c:pt idx="2">
                  <c:v>우체국</c:v>
                </c:pt>
                <c:pt idx="3">
                  <c:v>자치</c:v>
                </c:pt>
                <c:pt idx="4">
                  <c:v>학교</c:v>
                </c:pt>
              </c:strCache>
            </c:strRef>
          </c:cat>
          <c:val>
            <c:numRef>
              <c:f>'[통합 문서15]Sheet2'!$B$3:$F$3</c:f>
              <c:numCache>
                <c:formatCode>General</c:formatCode>
                <c:ptCount val="5"/>
                <c:pt idx="0">
                  <c:v>0.5</c:v>
                </c:pt>
                <c:pt idx="1">
                  <c:v>0.4851316907391674</c:v>
                </c:pt>
                <c:pt idx="2">
                  <c:v>0.4375</c:v>
                </c:pt>
                <c:pt idx="3">
                  <c:v>0.43195266272189348</c:v>
                </c:pt>
                <c:pt idx="4">
                  <c:v>0.43085106382978722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D1-4D9F-99B5-CAD9EC76C1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55523424"/>
        <c:axId val="2055520096"/>
      </c:barChart>
      <c:catAx>
        <c:axId val="2055523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 wrap="none" lIns="0" tIns="0" rIns="0" bIns="0" anchor="ctr" anchorCtr="1"/>
          <a:lstStyle/>
          <a:p>
            <a:pPr algn="l">
              <a:defRPr sz="900" b="0" i="0" u="none">
                <a:solidFill>
                  <a:schemeClr val="bg1"/>
                </a:solidFill>
                <a:latin typeface="+mn-lt"/>
                <a:ea typeface="+mn-ea"/>
                <a:cs typeface="+mn-ea"/>
                <a:sym typeface="+mn-ea"/>
              </a:defRPr>
            </a:pPr>
            <a:endParaRPr lang="ko-KR"/>
          </a:p>
        </c:txPr>
        <c:crossAx val="2055520096"/>
        <c:crosses val="autoZero"/>
        <c:auto val="1"/>
        <c:lblAlgn val="ctr"/>
        <c:lblOffset val="100"/>
        <c:tickMarkSkip val="1"/>
        <c:noMultiLvlLbl val="0"/>
      </c:catAx>
      <c:valAx>
        <c:axId val="2055520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55523424"/>
        <c:crosses val="autoZero"/>
        <c:crossBetween val="between"/>
      </c:valAx>
      <c:spPr>
        <a:noFill/>
        <a:ln w="9525" cap="flat" cmpd="sng" algn="ctr">
          <a:noFill/>
          <a:prstDash val="solid"/>
          <a:round/>
          <a:headEnd w="med" len="med"/>
          <a:tailEnd w="med" len="med"/>
        </a:ln>
      </c:spPr>
    </c:plotArea>
    <c:plotVisOnly val="0"/>
    <c:dispBlanksAs val="gap"/>
    <c:showDLblsOverMax val="0"/>
  </c:chart>
  <c:txPr>
    <a:bodyPr rot="0" vert="horz" wrap="none" lIns="0" tIns="0" rIns="0" bIns="0" anchor="ctr" anchorCtr="1"/>
    <a:lstStyle/>
    <a:p>
      <a:pPr algn="l">
        <a:defRPr b="0" i="0" u="none"/>
      </a:pPr>
      <a:endParaRPr lang="ko-KR"/>
    </a:p>
  </c:txPr>
  <c:extLst>
    <c:ext uri="CC8EB2C9-7E31-499d-B8F2-F6CE61031016">
      <ho:hncChartStyle xmlns:ho="http://schemas.haansoft.com/office/8.0" layoutIndex="-1" colorIndex="-1" styleIndex="-1"/>
    </c:ext>
  </c:extLst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 wrap="none" lIns="0" tIns="0" rIns="0" bIns="0" anchor="ctr" anchorCtr="1"/>
          <a:lstStyle/>
          <a:p>
            <a:pPr algn="l">
              <a:defRPr sz="1400" b="0" i="0" u="none">
                <a:solidFill>
                  <a:schemeClr val="bg1"/>
                </a:solidFill>
                <a:latin typeface="+mn-lt"/>
                <a:ea typeface="+mn-ea"/>
                <a:cs typeface="+mn-ea"/>
                <a:sym typeface="+mn-ea"/>
              </a:defRPr>
            </a:pPr>
            <a:r>
              <a:rPr lang="ko-KR" altLang="en-US" sz="1400" b="0" i="0" u="none" strike="noStrike" kern="1200" baseline="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ea"/>
              </a:rPr>
              <a:t>사회복지활용</a:t>
            </a:r>
            <a:endParaRPr lang="ko-KR" altLang="en-US" sz="1400" b="0" i="0" u="none" strike="noStrike" kern="1200" baseline="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ea"/>
            </a:endParaRPr>
          </a:p>
        </c:rich>
      </c:tx>
      <c:layout>
        <c:manualLayout>
          <c:xMode val="edge"/>
          <c:yMode val="edge"/>
          <c:x val="0.32213101937238958"/>
          <c:y val="5.0129167628194873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"/>
          <c:y val="0.29520444444444444"/>
          <c:w val="1"/>
          <c:h val="0.503077777777777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'[통합 문서16]Sheet2'!$A$3</c:f>
              <c:strCache>
                <c:ptCount val="1"/>
                <c:pt idx="0">
                  <c:v>비율</c:v>
                </c:pt>
              </c:strCache>
            </c:strRef>
          </c:tx>
          <c:spPr>
            <a:solidFill>
              <a:schemeClr val="accent1"/>
            </a:solidFill>
            <a:ln w="9525">
              <a:noFill/>
            </a:ln>
            <a:effectLst/>
          </c:spPr>
          <c:invertIfNegative val="0"/>
          <c:cat>
            <c:strRef>
              <c:f>'[통합 문서16]Sheet2'!$B$1:$F$1</c:f>
              <c:strCache>
                <c:ptCount val="5"/>
                <c:pt idx="0">
                  <c:v>체육</c:v>
                </c:pt>
                <c:pt idx="1">
                  <c:v>투어</c:v>
                </c:pt>
                <c:pt idx="2">
                  <c:v>보건</c:v>
                </c:pt>
                <c:pt idx="3">
                  <c:v>학교</c:v>
                </c:pt>
                <c:pt idx="4">
                  <c:v>자치</c:v>
                </c:pt>
              </c:strCache>
            </c:strRef>
          </c:cat>
          <c:val>
            <c:numRef>
              <c:f>'[통합 문서16]Sheet2'!$B$3:$F$3</c:f>
              <c:numCache>
                <c:formatCode>General</c:formatCode>
                <c:ptCount val="5"/>
                <c:pt idx="0">
                  <c:v>0.25</c:v>
                </c:pt>
                <c:pt idx="1">
                  <c:v>5.670995670995671E-2</c:v>
                </c:pt>
                <c:pt idx="2">
                  <c:v>5.4945054945054944E-2</c:v>
                </c:pt>
                <c:pt idx="3">
                  <c:v>5.3191489361702128E-2</c:v>
                </c:pt>
                <c:pt idx="4">
                  <c:v>4.7337278106508875E-2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AF-40D7-ACD1-80232B0BD2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43185808"/>
        <c:axId val="1543189552"/>
      </c:barChart>
      <c:catAx>
        <c:axId val="1543185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 wrap="none" lIns="0" tIns="0" rIns="0" bIns="0" anchor="ctr" anchorCtr="1"/>
          <a:lstStyle/>
          <a:p>
            <a:pPr algn="l">
              <a:defRPr sz="900" b="0" i="0" u="none">
                <a:solidFill>
                  <a:schemeClr val="bg1"/>
                </a:solidFill>
                <a:latin typeface="+mn-lt"/>
                <a:ea typeface="+mn-ea"/>
                <a:cs typeface="+mn-ea"/>
                <a:sym typeface="+mn-ea"/>
              </a:defRPr>
            </a:pPr>
            <a:endParaRPr lang="ko-KR"/>
          </a:p>
        </c:txPr>
        <c:crossAx val="1543189552"/>
        <c:crosses val="autoZero"/>
        <c:auto val="1"/>
        <c:lblAlgn val="ctr"/>
        <c:lblOffset val="100"/>
        <c:tickMarkSkip val="1"/>
        <c:noMultiLvlLbl val="0"/>
      </c:catAx>
      <c:valAx>
        <c:axId val="15431895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43185808"/>
        <c:crosses val="autoZero"/>
        <c:crossBetween val="between"/>
      </c:valAx>
      <c:spPr>
        <a:noFill/>
        <a:ln w="9525" cap="flat" cmpd="sng" algn="ctr">
          <a:noFill/>
          <a:prstDash val="solid"/>
          <a:round/>
          <a:headEnd w="med" len="med"/>
          <a:tailEnd w="med" len="med"/>
        </a:ln>
      </c:spPr>
    </c:plotArea>
    <c:plotVisOnly val="0"/>
    <c:dispBlanksAs val="gap"/>
    <c:showDLblsOverMax val="0"/>
  </c:chart>
  <c:txPr>
    <a:bodyPr rot="0" vert="horz" wrap="none" lIns="0" tIns="0" rIns="0" bIns="0" anchor="ctr" anchorCtr="1"/>
    <a:lstStyle/>
    <a:p>
      <a:pPr algn="l">
        <a:defRPr b="0" i="0" u="none"/>
      </a:pPr>
      <a:endParaRPr lang="ko-KR"/>
    </a:p>
  </c:txPr>
  <c:extLst>
    <c:ext uri="CC8EB2C9-7E31-499d-B8F2-F6CE61031016">
      <ho:hncChartStyle xmlns:ho="http://schemas.haansoft.com/office/8.0" layoutIndex="-1" colorIndex="-1" styleIndex="-1"/>
    </c:ext>
  </c:extLst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 wrap="none" lIns="0" tIns="0" rIns="0" bIns="0" anchor="ctr" anchorCtr="1"/>
          <a:lstStyle/>
          <a:p>
            <a:pPr algn="l">
              <a:defRPr sz="1400" b="0" i="0" u="none">
                <a:solidFill>
                  <a:schemeClr val="bg1"/>
                </a:solidFill>
                <a:latin typeface="+mn-lt"/>
                <a:ea typeface="+mn-ea"/>
                <a:cs typeface="+mn-ea"/>
                <a:sym typeface="+mn-ea"/>
              </a:defRPr>
            </a:pPr>
            <a:r>
              <a:rPr lang="ko-KR" altLang="en-US" sz="1400" b="0" i="0" u="none" strike="noStrike" kern="1200" baseline="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ea"/>
                <a:sym typeface="+mn-ea"/>
              </a:rPr>
              <a:t>문화활용</a:t>
            </a:r>
            <a:endParaRPr lang="ko-KR" altLang="en-US" sz="1400" b="0" i="0" u="none" strike="noStrike" kern="1200" baseline="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ea"/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2.3400396825396824E-2"/>
          <c:y val="0.29520444444444444"/>
          <c:w val="0.97659960317460315"/>
          <c:h val="0.503077777777777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'[통합 문서14]Sheet2'!$A$39</c:f>
              <c:strCache>
                <c:ptCount val="1"/>
                <c:pt idx="0">
                  <c:v>비율</c:v>
                </c:pt>
              </c:strCache>
            </c:strRef>
          </c:tx>
          <c:spPr>
            <a:solidFill>
              <a:schemeClr val="accent1"/>
            </a:solidFill>
            <a:ln w="9525">
              <a:noFill/>
            </a:ln>
            <a:effectLst/>
          </c:spPr>
          <c:invertIfNegative val="0"/>
          <c:cat>
            <c:strRef>
              <c:f>'[통합 문서14]Sheet2'!$B$37:$F$37</c:f>
              <c:strCache>
                <c:ptCount val="5"/>
                <c:pt idx="0">
                  <c:v>문화시설</c:v>
                </c:pt>
                <c:pt idx="1">
                  <c:v>투어</c:v>
                </c:pt>
                <c:pt idx="2">
                  <c:v>보건</c:v>
                </c:pt>
                <c:pt idx="3">
                  <c:v>우체국</c:v>
                </c:pt>
                <c:pt idx="4">
                  <c:v>자치</c:v>
                </c:pt>
              </c:strCache>
            </c:strRef>
          </c:cat>
          <c:val>
            <c:numRef>
              <c:f>'[통합 문서14]Sheet2'!$B$39:$F$39</c:f>
              <c:numCache>
                <c:formatCode>General</c:formatCode>
                <c:ptCount val="5"/>
                <c:pt idx="0">
                  <c:v>0.11481481481481481</c:v>
                </c:pt>
                <c:pt idx="1">
                  <c:v>7.8354978354978358E-2</c:v>
                </c:pt>
                <c:pt idx="2">
                  <c:v>5.4945054945054944E-2</c:v>
                </c:pt>
                <c:pt idx="3">
                  <c:v>3.4722222222222224E-2</c:v>
                </c:pt>
                <c:pt idx="4">
                  <c:v>2.9585798816568046E-2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9B-4C96-A01A-02506892C6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55537984"/>
        <c:axId val="2055519264"/>
      </c:barChart>
      <c:catAx>
        <c:axId val="2055537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 wrap="none" lIns="0" tIns="0" rIns="0" bIns="0" anchor="ctr" anchorCtr="1"/>
          <a:lstStyle/>
          <a:p>
            <a:pPr algn="l">
              <a:defRPr sz="900" b="0" i="0" u="none">
                <a:solidFill>
                  <a:schemeClr val="bg1"/>
                </a:solidFill>
                <a:latin typeface="+mn-lt"/>
                <a:ea typeface="+mn-ea"/>
                <a:cs typeface="+mn-ea"/>
                <a:sym typeface="+mn-ea"/>
              </a:defRPr>
            </a:pPr>
            <a:endParaRPr lang="ko-KR"/>
          </a:p>
        </c:txPr>
        <c:crossAx val="2055519264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0555192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55537984"/>
        <c:crosses val="autoZero"/>
        <c:crossBetween val="between"/>
      </c:valAx>
      <c:spPr>
        <a:noFill/>
        <a:ln w="9525" cap="flat" cmpd="sng" algn="ctr">
          <a:noFill/>
          <a:prstDash val="solid"/>
          <a:round/>
          <a:headEnd w="med" len="med"/>
          <a:tailEnd w="med" len="med"/>
        </a:ln>
      </c:spPr>
    </c:plotArea>
    <c:plotVisOnly val="0"/>
    <c:dispBlanksAs val="gap"/>
    <c:showDLblsOverMax val="0"/>
  </c:chart>
  <c:txPr>
    <a:bodyPr rot="0" vert="horz" wrap="none" lIns="0" tIns="0" rIns="0" bIns="0" anchor="ctr" anchorCtr="1"/>
    <a:lstStyle/>
    <a:p>
      <a:pPr algn="l">
        <a:defRPr b="0" i="0" u="none"/>
      </a:pPr>
      <a:endParaRPr lang="ko-KR"/>
    </a:p>
  </c:txPr>
  <c:extLst>
    <c:ext uri="CC8EB2C9-7E31-499d-B8F2-F6CE61031016">
      <ho:hncChartStyle xmlns:ho="http://schemas.haansoft.com/office/8.0" layoutIndex="-1" colorIndex="-1" styleIndex="-1"/>
    </c:ext>
  </c:extLst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 algn="l">
              <a:defRPr/>
            </a:pPr>
            <a:r>
              <a:rPr lang="ko-KR"/>
              <a:t>농어촌활용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1.5119047619047619E-2"/>
          <c:y val="0.29520444444444444"/>
          <c:w val="0.95284126984126982"/>
          <c:h val="0.503077777777777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'[통합 문서12]Sheet3'!$A$14</c:f>
              <c:strCache>
                <c:ptCount val="1"/>
                <c:pt idx="0">
                  <c:v>비율</c:v>
                </c:pt>
              </c:strCache>
            </c:strRef>
          </c:tx>
          <c:spPr>
            <a:solidFill>
              <a:schemeClr val="accent1"/>
            </a:solidFill>
            <a:ln w="9525">
              <a:noFill/>
            </a:ln>
            <a:effectLst/>
          </c:spPr>
          <c:invertIfNegative val="0"/>
          <c:cat>
            <c:strRef>
              <c:f>'[통합 문서12]Sheet3'!$B$12:$F$12</c:f>
              <c:strCache>
                <c:ptCount val="5"/>
                <c:pt idx="0">
                  <c:v>보건</c:v>
                </c:pt>
                <c:pt idx="1">
                  <c:v>투어</c:v>
                </c:pt>
                <c:pt idx="2">
                  <c:v>우체국</c:v>
                </c:pt>
                <c:pt idx="3">
                  <c:v>자치단체</c:v>
                </c:pt>
                <c:pt idx="4">
                  <c:v>문화시설</c:v>
                </c:pt>
              </c:strCache>
            </c:strRef>
          </c:cat>
          <c:val>
            <c:numRef>
              <c:f>'[통합 문서12]Sheet3'!$B$14:$F$14</c:f>
              <c:numCache>
                <c:formatCode>General</c:formatCode>
                <c:ptCount val="5"/>
                <c:pt idx="0">
                  <c:v>0.15384615384615385</c:v>
                </c:pt>
                <c:pt idx="1">
                  <c:v>9.1774891774891773E-2</c:v>
                </c:pt>
                <c:pt idx="2">
                  <c:v>5.5555555555555552E-2</c:v>
                </c:pt>
                <c:pt idx="3">
                  <c:v>4.142011834319527E-2</c:v>
                </c:pt>
                <c:pt idx="4">
                  <c:v>2.5925925925925925E-2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2B-4A8C-8BEF-18B2ABDAF8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96485808"/>
        <c:axId val="1796491216"/>
      </c:barChart>
      <c:catAx>
        <c:axId val="1796485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/>
          <a:lstStyle/>
          <a:p>
            <a:pPr algn="l">
              <a:defRPr/>
            </a:pPr>
            <a:endParaRPr lang="ko-KR"/>
          </a:p>
        </c:txPr>
        <c:crossAx val="1796491216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7964912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96485808"/>
        <c:crosses val="autoZero"/>
        <c:crossBetween val="between"/>
      </c:valAx>
      <c:spPr>
        <a:noFill/>
        <a:ln w="9525" cap="flat" cmpd="sng" algn="ctr">
          <a:noFill/>
          <a:prstDash val="solid"/>
          <a:round/>
          <a:headEnd w="med" len="med"/>
          <a:tailEnd w="med" len="med"/>
        </a:ln>
      </c:spPr>
    </c:plotArea>
    <c:plotVisOnly val="0"/>
    <c:dispBlanksAs val="gap"/>
    <c:showDLblsOverMax val="0"/>
  </c:chart>
  <c:txPr>
    <a:bodyPr rot="0" vert="horz" wrap="none" lIns="0" tIns="0" rIns="0" bIns="0" anchor="ctr" anchorCtr="1"/>
    <a:lstStyle/>
    <a:p>
      <a:pPr algn="l">
        <a:defRPr b="0" i="0" u="none">
          <a:solidFill>
            <a:schemeClr val="bg1"/>
          </a:solidFill>
        </a:defRPr>
      </a:pPr>
      <a:endParaRPr lang="ko-KR"/>
    </a:p>
  </c:txPr>
  <c:extLst>
    <c:ext uri="CC8EB2C9-7E31-499d-B8F2-F6CE61031016">
      <ho:hncChartStyle xmlns:ho="http://schemas.haansoft.com/office/8.0" layoutIndex="-1" colorIndex="-1" styleIndex="-1"/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지역별 미활용폐교 현황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view3D>
      <c:rotX val="40"/>
      <c:rotY val="30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6.9444444444444441E-3"/>
          <c:y val="9.7786162146398362E-2"/>
          <c:w val="0.95416666666666672"/>
          <c:h val="0.69798957421988916"/>
        </c:manualLayout>
      </c:layout>
      <c:pie3D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28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20114152849488182"/>
          <c:y val="0.15211935962428164"/>
          <c:w val="0.79885847150511813"/>
          <c:h val="0.7233365414000742"/>
        </c:manualLayout>
      </c:layout>
      <c:pie3DChart>
        <c:varyColors val="1"/>
        <c:ser>
          <c:idx val="0"/>
          <c:order val="0"/>
          <c:tx>
            <c:strRef>
              <c:f>Sheet1!$A$22</c:f>
              <c:strCache>
                <c:ptCount val="1"/>
                <c:pt idx="0">
                  <c:v>미활용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8330-4190-BC3A-683FF1258CE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8330-4190-BC3A-683FF1258CE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8330-4190-BC3A-683FF1258CE5}"/>
              </c:ext>
            </c:extLst>
          </c:dPt>
          <c:dPt>
            <c:idx val="3"/>
            <c:bubble3D val="0"/>
            <c:spPr>
              <a:solidFill>
                <a:schemeClr val="accent5">
                  <a:lumMod val="40000"/>
                  <a:lumOff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8330-4190-BC3A-683FF1258CE5}"/>
              </c:ext>
            </c:extLst>
          </c:dPt>
          <c:dPt>
            <c:idx val="4"/>
            <c:bubble3D val="0"/>
            <c:explosion val="39"/>
            <c:spPr>
              <a:solidFill>
                <a:schemeClr val="accent2">
                  <a:lumMod val="75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8330-4190-BC3A-683FF1258CE5}"/>
              </c:ext>
            </c:extLst>
          </c:dPt>
          <c:dLbls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rgbClr val="FF0000"/>
                      </a:solidFill>
                      <a:latin typeface="210 옴니고딕 030" panose="02020603020101020101" pitchFamily="18" charset="-127"/>
                      <a:ea typeface="210 옴니고딕 030" panose="02020603020101020101" pitchFamily="18" charset="-127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330-4190-BC3A-683FF1258CE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210 옴니고딕 030" panose="02020603020101020101" pitchFamily="18" charset="-127"/>
                    <a:ea typeface="210 옴니고딕 030" panose="02020603020101020101" pitchFamily="18" charset="-127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Sheet1!$C$20:$G$20</c:f>
              <c:strCache>
                <c:ptCount val="5"/>
                <c:pt idx="0">
                  <c:v>부산</c:v>
                </c:pt>
                <c:pt idx="1">
                  <c:v>대구</c:v>
                </c:pt>
                <c:pt idx="2">
                  <c:v>인천</c:v>
                </c:pt>
                <c:pt idx="3">
                  <c:v>기타</c:v>
                </c:pt>
                <c:pt idx="4">
                  <c:v>경남</c:v>
                </c:pt>
              </c:strCache>
            </c:strRef>
          </c:cat>
          <c:val>
            <c:numRef>
              <c:f>Sheet1!$C$22:$G$22</c:f>
              <c:numCache>
                <c:formatCode>General</c:formatCode>
                <c:ptCount val="5"/>
                <c:pt idx="0">
                  <c:v>6</c:v>
                </c:pt>
                <c:pt idx="1">
                  <c:v>0</c:v>
                </c:pt>
                <c:pt idx="2">
                  <c:v>5</c:v>
                </c:pt>
                <c:pt idx="3">
                  <c:v>291</c:v>
                </c:pt>
                <c:pt idx="4">
                  <c:v>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8330-4190-BC3A-683FF1258CE5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21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6537818209089625"/>
          <c:y val="0.10415125812694083"/>
          <c:w val="0.80198999332871157"/>
          <c:h val="0.66516637754175867"/>
        </c:manualLayout>
      </c:layout>
      <c:pie3DChart>
        <c:varyColors val="1"/>
        <c:ser>
          <c:idx val="0"/>
          <c:order val="0"/>
          <c:tx>
            <c:strRef>
              <c:f>Sheet1!$A$21</c:f>
              <c:strCache>
                <c:ptCount val="1"/>
                <c:pt idx="0">
                  <c:v>활용폐교</c:v>
                </c:pt>
              </c:strCache>
            </c:strRef>
          </c:tx>
          <c:dPt>
            <c:idx val="0"/>
            <c:bubble3D val="0"/>
            <c:explosion val="40"/>
            <c:spPr>
              <a:solidFill>
                <a:schemeClr val="accent2">
                  <a:lumMod val="75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22F0-4CF0-933A-A436A46B471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22F0-4CF0-933A-A436A46B471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22F0-4CF0-933A-A436A46B471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22F0-4CF0-933A-A436A46B471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22F0-4CF0-933A-A436A46B4711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rgbClr val="FF0000"/>
                      </a:solidFill>
                      <a:latin typeface="210 옴니고딕 030" panose="02020603020101020101" pitchFamily="18" charset="-127"/>
                      <a:ea typeface="210 옴니고딕 030" panose="02020603020101020101" pitchFamily="18" charset="-127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2F0-4CF0-933A-A436A46B471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210 옴니고딕 030" panose="02020603020101020101" pitchFamily="18" charset="-127"/>
                    <a:ea typeface="210 옴니고딕 030" panose="02020603020101020101" pitchFamily="18" charset="-127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Sheet1!$B$20:$F$20</c:f>
              <c:strCache>
                <c:ptCount val="5"/>
                <c:pt idx="0">
                  <c:v>경북</c:v>
                </c:pt>
                <c:pt idx="1">
                  <c:v>부산</c:v>
                </c:pt>
                <c:pt idx="2">
                  <c:v>대구</c:v>
                </c:pt>
                <c:pt idx="3">
                  <c:v>인천</c:v>
                </c:pt>
                <c:pt idx="4">
                  <c:v>기타</c:v>
                </c:pt>
              </c:strCache>
            </c:strRef>
          </c:cat>
          <c:val>
            <c:numRef>
              <c:f>Sheet1!$B$21:$F$21</c:f>
              <c:numCache>
                <c:formatCode>General</c:formatCode>
                <c:ptCount val="5"/>
                <c:pt idx="0">
                  <c:v>186</c:v>
                </c:pt>
                <c:pt idx="1">
                  <c:v>23</c:v>
                </c:pt>
                <c:pt idx="2">
                  <c:v>18</c:v>
                </c:pt>
                <c:pt idx="3">
                  <c:v>12</c:v>
                </c:pt>
                <c:pt idx="4">
                  <c:v>732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2F0-4CF0-933A-A436A46B4711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28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Sheet1!$A$5</c:f>
              <c:strCache>
                <c:ptCount val="1"/>
                <c:pt idx="0">
                  <c:v>활용폐교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D58-4341-A244-429233413CED}"/>
              </c:ext>
            </c:extLst>
          </c:dPt>
          <c:dPt>
            <c:idx val="1"/>
            <c:bubble3D val="0"/>
            <c:explosion val="32"/>
            <c:spPr>
              <a:solidFill>
                <a:schemeClr val="accent2">
                  <a:lumMod val="75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D58-4341-A244-429233413CED}"/>
              </c:ext>
            </c:extLst>
          </c:dPt>
          <c:dLbls>
            <c:dLbl>
              <c:idx val="0"/>
              <c:layout>
                <c:manualLayout>
                  <c:x val="-0.11043923518528555"/>
                  <c:y val="0.18879320284160953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D58-4341-A244-429233413CED}"/>
                </c:ext>
              </c:extLst>
            </c:dLbl>
            <c:dLbl>
              <c:idx val="1"/>
              <c:layout>
                <c:manualLayout>
                  <c:x val="-3.7726323959042282E-2"/>
                  <c:y val="-6.8563339531739487E-2"/>
                </c:manualLayout>
              </c:layout>
              <c:spPr>
                <a:noFill/>
                <a:ln>
                  <a:noFill/>
                </a:ln>
                <a:effectLst>
                  <a:softEdge rad="0"/>
                </a:effectLst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rgbClr val="FF0000"/>
                      </a:solidFill>
                      <a:latin typeface="210 옴니고딕 030" panose="02020603020101020101" pitchFamily="18" charset="-127"/>
                      <a:ea typeface="210 옴니고딕 030" panose="02020603020101020101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D58-4341-A244-429233413CED}"/>
                </c:ext>
              </c:extLst>
            </c:dLbl>
            <c:spPr>
              <a:noFill/>
              <a:ln>
                <a:noFill/>
              </a:ln>
              <a:effectLst>
                <a:softEdge rad="0"/>
              </a:effectLst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210 옴니고딕 030" panose="02020603020101020101" pitchFamily="18" charset="-127"/>
                    <a:ea typeface="210 옴니고딕 030" panose="0202060302010102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Sheet1!$S$4:$T$4</c:f>
              <c:strCache>
                <c:ptCount val="2"/>
                <c:pt idx="0">
                  <c:v>그외지역</c:v>
                </c:pt>
                <c:pt idx="1">
                  <c:v>경상도</c:v>
                </c:pt>
              </c:strCache>
            </c:strRef>
          </c:cat>
          <c:val>
            <c:numRef>
              <c:f>Sheet1!$S$5:$T$5</c:f>
              <c:numCache>
                <c:formatCode>General</c:formatCode>
                <c:ptCount val="2"/>
                <c:pt idx="0">
                  <c:v>632</c:v>
                </c:pt>
                <c:pt idx="1">
                  <c:v>339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D58-4341-A244-429233413C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33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Sheet1!$A$1:$A$16</c:f>
              <c:strCache>
                <c:ptCount val="16"/>
                <c:pt idx="0">
                  <c:v>교육용시설</c:v>
                </c:pt>
                <c:pt idx="1">
                  <c:v>교육연구시설</c:v>
                </c:pt>
                <c:pt idx="2">
                  <c:v>소득증대시설</c:v>
                </c:pt>
                <c:pt idx="3">
                  <c:v>교육시설</c:v>
                </c:pt>
                <c:pt idx="4">
                  <c:v>문화시설</c:v>
                </c:pt>
                <c:pt idx="5">
                  <c:v>기타</c:v>
                </c:pt>
                <c:pt idx="6">
                  <c:v>사회복지시설</c:v>
                </c:pt>
                <c:pt idx="7">
                  <c:v>체험,수련시설</c:v>
                </c:pt>
                <c:pt idx="8">
                  <c:v>수련시설</c:v>
                </c:pt>
                <c:pt idx="9">
                  <c:v>교직원 사택</c:v>
                </c:pt>
                <c:pt idx="10">
                  <c:v>주민복리시설</c:v>
                </c:pt>
                <c:pt idx="11">
                  <c:v>공공체육시설</c:v>
                </c:pt>
                <c:pt idx="12">
                  <c:v>기타시설</c:v>
                </c:pt>
                <c:pt idx="13">
                  <c:v>소득증대 및 공동이용시설</c:v>
                </c:pt>
                <c:pt idx="14">
                  <c:v>소득증대공동이용시설</c:v>
                </c:pt>
                <c:pt idx="15">
                  <c:v>업무시설 등</c:v>
                </c:pt>
              </c:strCache>
            </c:strRef>
          </c:cat>
          <c:val>
            <c:numRef>
              <c:f>Sheet1!$B$1:$B$16</c:f>
              <c:numCache>
                <c:formatCode>General</c:formatCode>
                <c:ptCount val="16"/>
                <c:pt idx="0">
                  <c:v>80</c:v>
                </c:pt>
                <c:pt idx="1">
                  <c:v>49</c:v>
                </c:pt>
                <c:pt idx="2">
                  <c:v>48</c:v>
                </c:pt>
                <c:pt idx="3">
                  <c:v>42</c:v>
                </c:pt>
                <c:pt idx="4">
                  <c:v>38</c:v>
                </c:pt>
                <c:pt idx="5">
                  <c:v>32</c:v>
                </c:pt>
                <c:pt idx="6">
                  <c:v>14</c:v>
                </c:pt>
                <c:pt idx="7">
                  <c:v>13</c:v>
                </c:pt>
                <c:pt idx="8">
                  <c:v>8</c:v>
                </c:pt>
                <c:pt idx="9">
                  <c:v>5</c:v>
                </c:pt>
                <c:pt idx="10">
                  <c:v>4</c:v>
                </c:pt>
                <c:pt idx="11">
                  <c:v>2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A7-4EFB-973F-6FC4A9AB7A9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692793792"/>
        <c:axId val="692811264"/>
      </c:barChart>
      <c:catAx>
        <c:axId val="692793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vert="eaVert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pPr>
            <a:endParaRPr lang="ko-KR"/>
          </a:p>
        </c:txPr>
        <c:crossAx val="692811264"/>
        <c:crosses val="autoZero"/>
        <c:auto val="1"/>
        <c:lblAlgn val="ctr"/>
        <c:lblOffset val="100"/>
        <c:noMultiLvlLbl val="0"/>
      </c:catAx>
      <c:valAx>
        <c:axId val="6928112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927937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solidFill>
                <a:schemeClr val="dk1">
                  <a:shade val="50000"/>
                </a:schemeClr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33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학교</c:v>
                </c:pt>
                <c:pt idx="1">
                  <c:v>교육용</c:v>
                </c:pt>
                <c:pt idx="2">
                  <c:v>체험</c:v>
                </c:pt>
                <c:pt idx="3">
                  <c:v>농어촌</c:v>
                </c:pt>
                <c:pt idx="4">
                  <c:v>문화</c:v>
                </c:pt>
                <c:pt idx="5">
                  <c:v>사회복지</c:v>
                </c:pt>
                <c:pt idx="6">
                  <c:v>기타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70</c:v>
                </c:pt>
                <c:pt idx="1">
                  <c:v>68</c:v>
                </c:pt>
                <c:pt idx="2">
                  <c:v>67</c:v>
                </c:pt>
                <c:pt idx="3">
                  <c:v>51</c:v>
                </c:pt>
                <c:pt idx="4">
                  <c:v>35</c:v>
                </c:pt>
                <c:pt idx="5">
                  <c:v>29</c:v>
                </c:pt>
                <c:pt idx="6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88-4609-A57F-76B764AC73E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1647336303"/>
        <c:axId val="1647331311"/>
      </c:barChart>
      <c:catAx>
        <c:axId val="16473363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47331311"/>
        <c:crosses val="autoZero"/>
        <c:auto val="1"/>
        <c:lblAlgn val="ctr"/>
        <c:lblOffset val="100"/>
        <c:noMultiLvlLbl val="0"/>
      </c:catAx>
      <c:valAx>
        <c:axId val="164733131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473363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solidFill>
        <a:schemeClr val="bg1"/>
      </a:solidFill>
      <a:round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비율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6350" cap="flat" cmpd="sng" algn="ctr">
                      <a:solidFill>
                        <a:schemeClr val="tx1"/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기타활용</c:v>
                </c:pt>
                <c:pt idx="1">
                  <c:v>교육용시설활용</c:v>
                </c:pt>
                <c:pt idx="2">
                  <c:v>사회복지시설활용</c:v>
                </c:pt>
                <c:pt idx="3">
                  <c:v>체험시설활용</c:v>
                </c:pt>
                <c:pt idx="4">
                  <c:v>문화시설활용</c:v>
                </c:pt>
                <c:pt idx="5">
                  <c:v>학교시설활용</c:v>
                </c:pt>
                <c:pt idx="6">
                  <c:v>농어촌시설활용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0.73684210526315785</c:v>
                </c:pt>
                <c:pt idx="1">
                  <c:v>0.58823529411764708</c:v>
                </c:pt>
                <c:pt idx="2">
                  <c:v>0.51724137931034486</c:v>
                </c:pt>
                <c:pt idx="3">
                  <c:v>0.4925373134328358</c:v>
                </c:pt>
                <c:pt idx="4">
                  <c:v>0.48571428571428571</c:v>
                </c:pt>
                <c:pt idx="5">
                  <c:v>0.47142857142857142</c:v>
                </c:pt>
                <c:pt idx="6">
                  <c:v>0.33333333333333331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3F-4FC9-A4D5-D1374669CA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54340576"/>
        <c:axId val="1954340992"/>
      </c:barChart>
      <c:catAx>
        <c:axId val="1954340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0" spcFirstLastPara="1" vertOverflow="ellipsis" wrap="none" lIns="0" tIns="0" rIns="0" bIns="0" anchor="ctr" anchorCtr="1"/>
          <a:lstStyle/>
          <a:p>
            <a:pPr algn="l"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ea"/>
                <a:sym typeface="+mn-ea"/>
              </a:defRPr>
            </a:pPr>
            <a:endParaRPr lang="ko-KR"/>
          </a:p>
        </c:txPr>
        <c:crossAx val="1954340992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9543409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54340576"/>
        <c:crosses val="autoZero"/>
        <c:crossBetween val="between"/>
      </c:valAx>
      <c:spPr>
        <a:noFill/>
        <a:ln w="9525" cap="flat" cmpd="sng" algn="ctr">
          <a:noFill/>
          <a:prstDash val="solid"/>
          <a:round/>
          <a:headEnd w="med" len="med"/>
          <a:tailEnd w="med" len="med"/>
        </a:ln>
        <a:effectLst/>
      </c:spPr>
    </c:plotArea>
    <c:plotVisOnly val="0"/>
    <c:dispBlanksAs val="gap"/>
    <c:showDLblsOverMax val="0"/>
  </c:chart>
  <c:spPr>
    <a:solidFill>
      <a:schemeClr val="tx1">
        <a:alpha val="46000"/>
      </a:schemeClr>
    </a:solidFill>
    <a:ln w="6350" cap="flat" cmpd="sng" algn="ctr">
      <a:noFill/>
      <a:prstDash val="solid"/>
      <a:miter lim="800000"/>
    </a:ln>
    <a:effectLst/>
  </c:spPr>
  <c:txPr>
    <a:bodyPr rot="0" vert="horz" wrap="none" lIns="0" tIns="0" rIns="0" bIns="0" anchor="ctr" anchorCtr="1"/>
    <a:lstStyle/>
    <a:p>
      <a:pPr algn="l">
        <a:defRPr b="0" i="0" u="none"/>
      </a:pPr>
      <a:endParaRPr lang="ko-KR"/>
    </a:p>
  </c:txPr>
  <c:externalData r:id="rId3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 algn="l">
              <a:defRPr/>
            </a:pPr>
            <a:r>
              <a:rPr lang="ko-KR"/>
              <a:t>교육용활용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"/>
          <c:y val="0.29520444444444444"/>
          <c:w val="1"/>
          <c:h val="0.503077777777777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'[통합 문서11]Sheet3'!$A$15</c:f>
              <c:strCache>
                <c:ptCount val="1"/>
                <c:pt idx="0">
                  <c:v>비율</c:v>
                </c:pt>
              </c:strCache>
            </c:strRef>
          </c:tx>
          <c:spPr>
            <a:solidFill>
              <a:schemeClr val="accent1"/>
            </a:solidFill>
            <a:ln w="9525">
              <a:noFill/>
            </a:ln>
            <a:effectLst/>
          </c:spPr>
          <c:invertIfNegative val="0"/>
          <c:cat>
            <c:strRef>
              <c:f>'[통합 문서11]Sheet3'!$B$13:$F$13</c:f>
              <c:strCache>
                <c:ptCount val="5"/>
                <c:pt idx="0">
                  <c:v>고용</c:v>
                </c:pt>
                <c:pt idx="1">
                  <c:v>체육</c:v>
                </c:pt>
                <c:pt idx="2">
                  <c:v>도서관</c:v>
                </c:pt>
                <c:pt idx="3">
                  <c:v>레포츠</c:v>
                </c:pt>
                <c:pt idx="4">
                  <c:v>문화</c:v>
                </c:pt>
              </c:strCache>
            </c:strRef>
          </c:cat>
          <c:val>
            <c:numRef>
              <c:f>'[통합 문서11]Sheet3'!$B$15:$F$15</c:f>
              <c:numCache>
                <c:formatCode>General</c:formatCode>
                <c:ptCount val="5"/>
                <c:pt idx="0">
                  <c:v>0.42857142857142855</c:v>
                </c:pt>
                <c:pt idx="1">
                  <c:v>0.41666666666666669</c:v>
                </c:pt>
                <c:pt idx="2">
                  <c:v>0.3888888888888889</c:v>
                </c:pt>
                <c:pt idx="3">
                  <c:v>0.32732622287605739</c:v>
                </c:pt>
                <c:pt idx="4">
                  <c:v>0.31578947368421051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41-427D-9176-59EDCE906B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43178320"/>
        <c:axId val="1543179152"/>
      </c:barChart>
      <c:catAx>
        <c:axId val="1543178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/>
          <a:lstStyle/>
          <a:p>
            <a:pPr algn="l">
              <a:defRPr/>
            </a:pPr>
            <a:endParaRPr lang="ko-KR"/>
          </a:p>
        </c:txPr>
        <c:crossAx val="1543179152"/>
        <c:crosses val="autoZero"/>
        <c:auto val="1"/>
        <c:lblAlgn val="ctr"/>
        <c:lblOffset val="100"/>
        <c:tickMarkSkip val="1"/>
        <c:noMultiLvlLbl val="0"/>
      </c:catAx>
      <c:valAx>
        <c:axId val="15431791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43178320"/>
        <c:crosses val="autoZero"/>
        <c:crossBetween val="between"/>
      </c:valAx>
      <c:spPr>
        <a:noFill/>
        <a:ln w="9525" cap="flat" cmpd="sng" algn="ctr">
          <a:noFill/>
          <a:prstDash val="solid"/>
          <a:round/>
          <a:headEnd w="med" len="med"/>
          <a:tailEnd w="med" len="med"/>
        </a:ln>
      </c:spPr>
    </c:plotArea>
    <c:plotVisOnly val="0"/>
    <c:dispBlanksAs val="gap"/>
    <c:showDLblsOverMax val="0"/>
  </c:chart>
  <c:txPr>
    <a:bodyPr rot="0" vert="horz" wrap="none" lIns="0" tIns="0" rIns="0" bIns="0" anchor="ctr" anchorCtr="1"/>
    <a:lstStyle/>
    <a:p>
      <a:pPr algn="l">
        <a:defRPr b="0" i="0" u="none">
          <a:solidFill>
            <a:schemeClr val="bg1"/>
          </a:solidFill>
        </a:defRPr>
      </a:pPr>
      <a:endParaRPr lang="ko-KR"/>
    </a:p>
  </c:txPr>
  <c:extLst>
    <c:ext uri="CC8EB2C9-7E31-499d-B8F2-F6CE61031016">
      <ho:hncChartStyle xmlns:ho="http://schemas.haansoft.com/office/8.0" layoutIndex="-1" colorIndex="-1" styleIndex="-1"/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spPr/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spPr/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6A303-5B99-49A6-9F53-13C5543A2CD5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B54EE3-E060-4707-9E58-F5BBEEDEC9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010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54EE3-E060-4707-9E58-F5BBEEDEC92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920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54EE3-E060-4707-9E58-F5BBEEDEC92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794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54EE3-E060-4707-9E58-F5BBEEDEC92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79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ACD663-B5DB-4DF6-9174-F5A00436EC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C8D0522-20BC-4E35-9491-818F94100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B9CFB5-6E22-4F62-840C-443ECD216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63A0-43BA-4BF9-BB18-E626104A1930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618109-37E6-4D8B-B85E-537161122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066A0F-9560-4D4E-8E23-F9374992E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2C301-BA3A-44A9-87FA-9F3146237A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833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859083-CE68-43C8-806E-83DF92E1A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DD2A86-0A18-41A6-B524-52D1525DE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DF4AD9-61D9-4484-B085-8441F34CA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63A0-43BA-4BF9-BB18-E626104A1930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F84CC2-E372-448C-9B69-F320F314B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0768D9-E4B8-4928-A389-1D0CA4ABB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2C301-BA3A-44A9-87FA-9F3146237A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554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5F3455-CA20-45FB-9105-075004AC5E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62F9B9-FAF8-40B4-82F6-B190A21922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9B6C4A-E50E-43FB-B02E-31C2A9CD1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63A0-43BA-4BF9-BB18-E626104A1930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B56AC4-0D5C-41CC-8B9B-FC390F789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D68957-C0BF-4E25-9423-268FACBEB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2C301-BA3A-44A9-87FA-9F3146237A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251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2BBC5A-8415-4784-B87E-0F380FE43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22CF6C-CC44-42A5-9529-CAC858603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168153-99D6-4572-B70E-0CC9A4BA9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63A0-43BA-4BF9-BB18-E626104A1930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B5CCA9-6D1D-4874-8731-851599F4E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881E27-CA1F-4292-B075-DFA7302C2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2C301-BA3A-44A9-87FA-9F3146237A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141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46AB1E-FA1B-482C-8AC4-70548A246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20E460-1B57-4F20-B368-5315DE8C0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3CC15F-5829-4F6E-A149-5D27FC1EE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63A0-43BA-4BF9-BB18-E626104A1930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1AF577-8704-4D10-95A3-B96EF5D72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22D4AA-1883-43DB-9600-42C3E201A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2C301-BA3A-44A9-87FA-9F3146237A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00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6BE86-D9C8-43C1-BD0B-27C7771C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E18096-F47C-470E-844A-CB43D776C2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AA5928-D108-4D70-BED3-B684B8083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A8AD47-B8F0-43AC-898D-F33E16FEC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63A0-43BA-4BF9-BB18-E626104A1930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D94217-6626-4DCD-98F7-53D2EEA34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29DE40-7942-4D46-A582-8A65ED499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2C301-BA3A-44A9-87FA-9F3146237A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060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25648F-BB93-4768-914E-74085A4B2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D61CA8-B171-4945-8BDE-1981458FD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DA0B4E-8EAF-477F-878E-2715F07512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6954DE3-A8A0-4882-9447-CBF857EEA5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5192770-4E6A-4425-8441-7EDCF3021C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4D4B5B-78B9-48DB-AF0A-2C3D9912C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63A0-43BA-4BF9-BB18-E626104A1930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056BF4-D078-49EA-9436-9F1F91CC9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A340993-ED78-433D-8F64-785B3997F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2C301-BA3A-44A9-87FA-9F3146237A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297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6CD211-6AD9-463E-ACC3-6BB18D21B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E27375E-B756-44ED-B564-E2B2E9EC3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63A0-43BA-4BF9-BB18-E626104A1930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C0AA89D-B342-4685-A97A-0B1E8164A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48799A-D8A1-482F-90DA-1A8CD3FEC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2C301-BA3A-44A9-87FA-9F3146237A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2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936D35B-E815-486A-9DD1-B7FB7B804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63A0-43BA-4BF9-BB18-E626104A1930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D28A5CE-AFFC-4C0D-84A8-69F410E06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9B01E0-8F4F-439A-94CB-E765FA0D5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2C301-BA3A-44A9-87FA-9F3146237A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813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1FE9E9-C6B2-4C5D-B103-A1E81D555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ECA2DE-CDE7-444A-914B-126A6BE9C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592FBF-F1F7-4EF5-A785-2D4A7526E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1E79D3-8043-4AFD-8EA0-2D602492E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63A0-43BA-4BF9-BB18-E626104A1930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774A3C-7AF0-43E1-A300-F7DB5D317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5E0498-014E-4AA6-A731-5999FD5CC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2C301-BA3A-44A9-87FA-9F3146237A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921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D5C138-DA58-4FD1-AD34-D2F8AD892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DDBE723-5834-46AE-826D-5916BB2B42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EB0E185-6E4C-474E-8CAA-8D964F269E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6F8E0F-01EB-4B57-A608-F7DAFBA4A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563A0-43BA-4BF9-BB18-E626104A1930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E966B6-BB9F-4A0E-9A8A-2F86C176F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BD6D4B-8093-472B-A5BD-DF9226FAB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2C301-BA3A-44A9-87FA-9F3146237A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812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655B56A-DAB1-4CE4-96C9-644B3B589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8B8B37-AA69-4A11-8C9A-A13FECC51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2E8309-FB4F-413A-9470-74C12E4F44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563A0-43BA-4BF9-BB18-E626104A1930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E1CA5F-55EC-4566-9710-70B0441025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B13B91-8B20-41C5-B9C8-0DE04BBE1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2C301-BA3A-44A9-87FA-9F3146237A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23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chart" Target="../charts/char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3.xml"/><Relationship Id="rId3" Type="http://schemas.openxmlformats.org/officeDocument/2006/relationships/image" Target="../media/image10.png"/><Relationship Id="rId7" Type="http://schemas.openxmlformats.org/officeDocument/2006/relationships/chart" Target="../charts/chart12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1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Relationship Id="rId9" Type="http://schemas.openxmlformats.org/officeDocument/2006/relationships/chart" Target="../charts/char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인근 학교 전학 짐싸는 아이들… 서울까지 번진 &amp;#39;저출산 폐교&amp;#39; : 뉴스 : 동아닷컴">
            <a:extLst>
              <a:ext uri="{FF2B5EF4-FFF2-40B4-BE49-F238E27FC236}">
                <a16:creationId xmlns:a16="http://schemas.microsoft.com/office/drawing/2014/main" id="{66A608F6-BBDB-43D8-A71C-2A721DDD2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270" y="0"/>
            <a:ext cx="10167730" cy="6863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4C57862-2B12-4D14-977A-07252FBFE17A}"/>
              </a:ext>
            </a:extLst>
          </p:cNvPr>
          <p:cNvSpPr/>
          <p:nvPr/>
        </p:nvSpPr>
        <p:spPr>
          <a:xfrm>
            <a:off x="0" y="0"/>
            <a:ext cx="12192000" cy="6981825"/>
          </a:xfrm>
          <a:prstGeom prst="rect">
            <a:avLst/>
          </a:prstGeom>
          <a:gradFill>
            <a:gsLst>
              <a:gs pos="15000">
                <a:schemeClr val="tx1"/>
              </a:gs>
              <a:gs pos="68000">
                <a:srgbClr val="000000">
                  <a:alpha val="22000"/>
                </a:srgbClr>
              </a:gs>
              <a:gs pos="42000">
                <a:schemeClr val="tx1">
                  <a:alpha val="63000"/>
                </a:schemeClr>
              </a:gs>
              <a:gs pos="100000">
                <a:schemeClr val="tx1">
                  <a:alpha val="99000"/>
                </a:schemeClr>
              </a:gs>
            </a:gsLst>
            <a:lin ang="0" scaled="0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C5A35-11E1-4583-BAE9-C4856EF7DAF2}"/>
              </a:ext>
            </a:extLst>
          </p:cNvPr>
          <p:cNvSpPr txBox="1"/>
          <p:nvPr/>
        </p:nvSpPr>
        <p:spPr>
          <a:xfrm>
            <a:off x="3595687" y="1655028"/>
            <a:ext cx="682942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r>
              <a:rPr lang="ko-KR" altLang="en-US" sz="7200" dirty="0">
                <a:ln w="38100">
                  <a:solidFill>
                    <a:schemeClr val="bg1"/>
                  </a:solidFill>
                </a:ln>
                <a:noFill/>
                <a:ea typeface="210 옴니고딕 050" panose="02020603020101020101" pitchFamily="18" charset="-127"/>
              </a:rPr>
              <a:t>심</a:t>
            </a:r>
            <a:r>
              <a:rPr lang="ko-KR" altLang="en-US" sz="7200" dirty="0">
                <a:ln w="38100">
                  <a:solidFill>
                    <a:srgbClr val="FF0000"/>
                  </a:solidFill>
                </a:ln>
                <a:noFill/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폐</a:t>
            </a:r>
            <a:r>
              <a:rPr lang="ko-KR" altLang="en-US" sz="7200" dirty="0">
                <a:ln w="38100">
                  <a:solidFill>
                    <a:schemeClr val="bg1"/>
                  </a:solidFill>
                </a:ln>
                <a:noFill/>
                <a:ea typeface="210 옴니고딕 050" panose="02020603020101020101" pitchFamily="18" charset="-127"/>
              </a:rPr>
              <a:t>소생술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87FA559-09BB-4437-9824-D00C6BF601B5}"/>
              </a:ext>
            </a:extLst>
          </p:cNvPr>
          <p:cNvSpPr/>
          <p:nvPr/>
        </p:nvSpPr>
        <p:spPr>
          <a:xfrm>
            <a:off x="0" y="0"/>
            <a:ext cx="2024270" cy="6858000"/>
          </a:xfrm>
          <a:prstGeom prst="rect">
            <a:avLst/>
          </a:prstGeom>
          <a:solidFill>
            <a:schemeClr val="dk1">
              <a:alpha val="67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23E6BA-6A68-4480-92AC-946E82399A78}"/>
              </a:ext>
            </a:extLst>
          </p:cNvPr>
          <p:cNvSpPr txBox="1"/>
          <p:nvPr/>
        </p:nvSpPr>
        <p:spPr>
          <a:xfrm>
            <a:off x="3886200" y="4002643"/>
            <a:ext cx="4505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defRPr>
            </a:lvl1pPr>
          </a:lstStyle>
          <a:p>
            <a:r>
              <a:rPr lang="ko-KR" altLang="en-US" dirty="0"/>
              <a:t>경상도 </a:t>
            </a:r>
            <a:r>
              <a:rPr lang="ko-KR" altLang="en-US" dirty="0" err="1"/>
              <a:t>미활용</a:t>
            </a:r>
            <a:r>
              <a:rPr lang="ko-KR" altLang="en-US" dirty="0"/>
              <a:t> 폐교 활용 방안 선정 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D87496-8613-47C2-8CA7-470E9288F44F}"/>
              </a:ext>
            </a:extLst>
          </p:cNvPr>
          <p:cNvSpPr txBox="1"/>
          <p:nvPr/>
        </p:nvSpPr>
        <p:spPr>
          <a:xfrm>
            <a:off x="4139802" y="2802314"/>
            <a:ext cx="39981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ln w="38100">
                  <a:solidFill>
                    <a:schemeClr val="bg1"/>
                  </a:solidFill>
                </a:ln>
                <a:noFill/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프로젝트</a:t>
            </a:r>
          </a:p>
        </p:txBody>
      </p:sp>
    </p:spTree>
    <p:extLst>
      <p:ext uri="{BB962C8B-B14F-4D97-AF65-F5344CB8AC3E}">
        <p14:creationId xmlns:p14="http://schemas.microsoft.com/office/powerpoint/2010/main" val="469557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인근 학교 전학 짐싸는 아이들… 서울까지 번진 &amp;#39;저출산 폐교&amp;#39; : 뉴스 : 동아닷컴">
            <a:extLst>
              <a:ext uri="{FF2B5EF4-FFF2-40B4-BE49-F238E27FC236}">
                <a16:creationId xmlns:a16="http://schemas.microsoft.com/office/drawing/2014/main" id="{66A608F6-BBDB-43D8-A71C-2A721DDD2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270" y="0"/>
            <a:ext cx="10167730" cy="6863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4C57862-2B12-4D14-977A-07252FBFE17A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15000">
                <a:schemeClr val="tx1"/>
              </a:gs>
              <a:gs pos="68000">
                <a:srgbClr val="000000">
                  <a:alpha val="22000"/>
                </a:srgbClr>
              </a:gs>
              <a:gs pos="42000">
                <a:schemeClr val="tx1">
                  <a:alpha val="63000"/>
                </a:schemeClr>
              </a:gs>
              <a:gs pos="100000">
                <a:schemeClr val="tx1">
                  <a:alpha val="99000"/>
                </a:schemeClr>
              </a:gs>
            </a:gsLst>
            <a:lin ang="0" scaled="0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87FA559-09BB-4437-9824-D00C6BF601B5}"/>
              </a:ext>
            </a:extLst>
          </p:cNvPr>
          <p:cNvSpPr/>
          <p:nvPr/>
        </p:nvSpPr>
        <p:spPr>
          <a:xfrm>
            <a:off x="0" y="0"/>
            <a:ext cx="2024270" cy="6858000"/>
          </a:xfrm>
          <a:prstGeom prst="rect">
            <a:avLst/>
          </a:prstGeom>
          <a:solidFill>
            <a:schemeClr val="dk1">
              <a:alpha val="67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04321229-2D04-4985-AA27-C7F83A1B3D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1362323"/>
              </p:ext>
            </p:extLst>
          </p:nvPr>
        </p:nvGraphicFramePr>
        <p:xfrm>
          <a:off x="561531" y="3171218"/>
          <a:ext cx="4944323" cy="34170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A060C1DD-FDC8-41AE-AC87-EF731FCE9B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095010"/>
              </p:ext>
            </p:extLst>
          </p:nvPr>
        </p:nvGraphicFramePr>
        <p:xfrm>
          <a:off x="6096000" y="3171219"/>
          <a:ext cx="4944322" cy="3376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135229F-4A23-414F-BA02-4F189F0076CB}"/>
              </a:ext>
            </a:extLst>
          </p:cNvPr>
          <p:cNvSpPr txBox="1"/>
          <p:nvPr/>
        </p:nvSpPr>
        <p:spPr>
          <a:xfrm>
            <a:off x="179805" y="1446118"/>
            <a:ext cx="45910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데이터 정제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2D84E7-A61F-467B-96F1-BBD83E55CFE0}"/>
              </a:ext>
            </a:extLst>
          </p:cNvPr>
          <p:cNvSpPr txBox="1"/>
          <p:nvPr/>
        </p:nvSpPr>
        <p:spPr>
          <a:xfrm>
            <a:off x="179805" y="1076786"/>
            <a:ext cx="357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분석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C1D053-1C2B-4061-A5BE-9724041E1EA6}"/>
              </a:ext>
            </a:extLst>
          </p:cNvPr>
          <p:cNvSpPr txBox="1"/>
          <p:nvPr/>
        </p:nvSpPr>
        <p:spPr>
          <a:xfrm>
            <a:off x="3036126" y="2403284"/>
            <a:ext cx="43073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rgbClr val="FFFF00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재분류</a:t>
            </a:r>
            <a:endParaRPr lang="ko-KR" altLang="en-US" sz="5000" dirty="0">
              <a:solidFill>
                <a:srgbClr val="FFFF00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6750D2-521C-466D-8AE4-2568F58E1AEC}"/>
              </a:ext>
            </a:extLst>
          </p:cNvPr>
          <p:cNvSpPr txBox="1"/>
          <p:nvPr/>
        </p:nvSpPr>
        <p:spPr>
          <a:xfrm>
            <a:off x="179805" y="2554114"/>
            <a:ext cx="357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활용용도별 </a:t>
            </a:r>
            <a:r>
              <a:rPr lang="en-US" altLang="ko-KR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가지 유형으로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7214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122495B-15C1-4259-B9D5-C134667BD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0420" cy="684585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D412E2-45B1-4EDC-B637-265F0A6C2011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92163">
                <a:srgbClr val="000000"/>
              </a:gs>
              <a:gs pos="80000">
                <a:srgbClr val="000000">
                  <a:alpha val="90000"/>
                </a:srgbClr>
              </a:gs>
              <a:gs pos="0">
                <a:schemeClr val="tx1">
                  <a:alpha val="28000"/>
                </a:schemeClr>
              </a:gs>
              <a:gs pos="100000">
                <a:schemeClr val="tx1"/>
              </a:gs>
              <a:gs pos="61000">
                <a:schemeClr val="tx1">
                  <a:alpha val="65000"/>
                </a:schemeClr>
              </a:gs>
            </a:gsLst>
            <a:lin ang="0" scaled="0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1A1CE2-0F62-4ECF-8A7C-C3F2B1118261}"/>
              </a:ext>
            </a:extLst>
          </p:cNvPr>
          <p:cNvSpPr txBox="1"/>
          <p:nvPr/>
        </p:nvSpPr>
        <p:spPr>
          <a:xfrm>
            <a:off x="8361781" y="1482256"/>
            <a:ext cx="34792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폐교분류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A6E8630-1DCF-4630-B43D-400790DD4DD1}"/>
              </a:ext>
            </a:extLst>
          </p:cNvPr>
          <p:cNvCxnSpPr>
            <a:cxnSpLocks/>
          </p:cNvCxnSpPr>
          <p:nvPr/>
        </p:nvCxnSpPr>
        <p:spPr>
          <a:xfrm>
            <a:off x="4572000" y="4223497"/>
            <a:ext cx="151503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8636C52C-7C1F-425D-822F-E52EC79F51F7}"/>
              </a:ext>
            </a:extLst>
          </p:cNvPr>
          <p:cNvSpPr/>
          <p:nvPr/>
        </p:nvSpPr>
        <p:spPr>
          <a:xfrm>
            <a:off x="3647937" y="2465026"/>
            <a:ext cx="734265" cy="70903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C532B8-4F1E-49B6-92BB-97F648B61BAB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4015070" y="3174065"/>
            <a:ext cx="556370" cy="105895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ED65417-B3FD-4190-9A56-9CE6BFD28251}"/>
              </a:ext>
            </a:extLst>
          </p:cNvPr>
          <p:cNvSpPr txBox="1"/>
          <p:nvPr/>
        </p:nvSpPr>
        <p:spPr>
          <a:xfrm>
            <a:off x="4598566" y="3856010"/>
            <a:ext cx="1667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버퍼반경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2KM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7F0324-5919-4231-988A-5F8C0C3EC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0" y="4261597"/>
            <a:ext cx="1082134" cy="1867062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B7F23A-C7CA-4A3B-A59D-79826ACDB116}"/>
              </a:ext>
            </a:extLst>
          </p:cNvPr>
          <p:cNvSpPr txBox="1"/>
          <p:nvPr/>
        </p:nvSpPr>
        <p:spPr>
          <a:xfrm>
            <a:off x="8361781" y="2590252"/>
            <a:ext cx="3479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고령인구분포와 폐교반경 시설물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9FED2D-5B20-4D53-A06F-F4831C860E0D}"/>
              </a:ext>
            </a:extLst>
          </p:cNvPr>
          <p:cNvSpPr txBox="1"/>
          <p:nvPr/>
        </p:nvSpPr>
        <p:spPr>
          <a:xfrm>
            <a:off x="10819231" y="1076786"/>
            <a:ext cx="102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분석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8737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87FA559-09BB-4437-9824-D00C6BF601B5}"/>
              </a:ext>
            </a:extLst>
          </p:cNvPr>
          <p:cNvSpPr/>
          <p:nvPr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chemeClr val="dk1">
              <a:alpha val="67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근덕초등학교 양평분교(폐교) | 강원도 삼척 근덕면 양리길 134">
            <a:extLst>
              <a:ext uri="{FF2B5EF4-FFF2-40B4-BE49-F238E27FC236}">
                <a16:creationId xmlns:a16="http://schemas.microsoft.com/office/drawing/2014/main" id="{2F80D7DE-84F8-4B44-A6AD-81BED4D3D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4C57862-2B12-4D14-977A-07252FBFE17A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20000">
                <a:schemeClr val="tx1"/>
              </a:gs>
              <a:gs pos="68000">
                <a:srgbClr val="000000">
                  <a:alpha val="22000"/>
                </a:srgbClr>
              </a:gs>
              <a:gs pos="42000">
                <a:schemeClr val="tx1">
                  <a:alpha val="63000"/>
                </a:schemeClr>
              </a:gs>
              <a:gs pos="100000">
                <a:schemeClr val="tx1">
                  <a:alpha val="99000"/>
                </a:schemeClr>
              </a:gs>
            </a:gsLst>
            <a:lin ang="0" scaled="0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CB38E61-442D-4336-9028-7236F88CBE40}"/>
              </a:ext>
            </a:extLst>
          </p:cNvPr>
          <p:cNvGrpSpPr/>
          <p:nvPr/>
        </p:nvGrpSpPr>
        <p:grpSpPr>
          <a:xfrm>
            <a:off x="5646636" y="1629503"/>
            <a:ext cx="5657603" cy="4278869"/>
            <a:chOff x="3520551" y="2193707"/>
            <a:chExt cx="5657603" cy="4278869"/>
          </a:xfrm>
        </p:grpSpPr>
        <p:pic>
          <p:nvPicPr>
            <p:cNvPr id="12" name="그림 11" descr="지도이(가) 표시된 사진&#10;&#10;자동 생성된 설명">
              <a:extLst>
                <a:ext uri="{FF2B5EF4-FFF2-40B4-BE49-F238E27FC236}">
                  <a16:creationId xmlns:a16="http://schemas.microsoft.com/office/drawing/2014/main" id="{9C27BE0B-8D6B-4282-8670-98324C002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05689" y="3871484"/>
              <a:ext cx="3269273" cy="2601092"/>
            </a:xfrm>
            <a:prstGeom prst="rect">
              <a:avLst/>
            </a:prstGeom>
          </p:spPr>
        </p:pic>
        <p:pic>
          <p:nvPicPr>
            <p:cNvPr id="13" name="그림 12" descr="지도이(가) 표시된 사진&#10;&#10;자동 생성된 설명">
              <a:extLst>
                <a:ext uri="{FF2B5EF4-FFF2-40B4-BE49-F238E27FC236}">
                  <a16:creationId xmlns:a16="http://schemas.microsoft.com/office/drawing/2014/main" id="{711ACFE6-9AF1-4748-884C-5F29EB798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8881" y="2193707"/>
              <a:ext cx="3269273" cy="1677777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6B58F0F-9B00-4C86-8400-F70464CDDCAA}"/>
                </a:ext>
              </a:extLst>
            </p:cNvPr>
            <p:cNvGrpSpPr/>
            <p:nvPr/>
          </p:nvGrpSpPr>
          <p:grpSpPr>
            <a:xfrm>
              <a:off x="3523743" y="2193707"/>
              <a:ext cx="2385138" cy="4278869"/>
              <a:chOff x="488950" y="3262643"/>
              <a:chExt cx="2133480" cy="3238952"/>
            </a:xfrm>
          </p:grpSpPr>
          <p:pic>
            <p:nvPicPr>
              <p:cNvPr id="22" name="그림 21" descr="텍스트, 점수판이(가) 표시된 사진&#10;&#10;자동 생성된 설명">
                <a:extLst>
                  <a:ext uri="{FF2B5EF4-FFF2-40B4-BE49-F238E27FC236}">
                    <a16:creationId xmlns:a16="http://schemas.microsoft.com/office/drawing/2014/main" id="{D63013ED-1871-4770-9FCB-86E4CC55E5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89686"/>
              <a:stretch/>
            </p:blipFill>
            <p:spPr>
              <a:xfrm>
                <a:off x="488950" y="3262643"/>
                <a:ext cx="685800" cy="3238952"/>
              </a:xfrm>
              <a:prstGeom prst="rect">
                <a:avLst/>
              </a:prstGeom>
            </p:spPr>
          </p:pic>
          <p:pic>
            <p:nvPicPr>
              <p:cNvPr id="23" name="그림 22" descr="텍스트, 점수판이(가) 표시된 사진&#10;&#10;자동 생성된 설명">
                <a:extLst>
                  <a:ext uri="{FF2B5EF4-FFF2-40B4-BE49-F238E27FC236}">
                    <a16:creationId xmlns:a16="http://schemas.microsoft.com/office/drawing/2014/main" id="{F947F022-F961-4CF4-8B58-F6178B3574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77449"/>
              <a:stretch/>
            </p:blipFill>
            <p:spPr>
              <a:xfrm>
                <a:off x="1122902" y="3262643"/>
                <a:ext cx="1499528" cy="3238952"/>
              </a:xfrm>
              <a:prstGeom prst="rect">
                <a:avLst/>
              </a:prstGeom>
            </p:spPr>
          </p:pic>
        </p:grp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BA3DCCD-4EE9-44E2-88EA-060A43263C9B}"/>
                </a:ext>
              </a:extLst>
            </p:cNvPr>
            <p:cNvSpPr/>
            <p:nvPr/>
          </p:nvSpPr>
          <p:spPr>
            <a:xfrm>
              <a:off x="4945167" y="3086582"/>
              <a:ext cx="766694" cy="66885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B6BCEB77-2305-469E-915E-29B0A821A5B6}"/>
                </a:ext>
              </a:extLst>
            </p:cNvPr>
            <p:cNvCxnSpPr>
              <a:cxnSpLocks/>
              <a:stCxn id="15" idx="6"/>
              <a:endCxn id="13" idx="1"/>
            </p:cNvCxnSpPr>
            <p:nvPr/>
          </p:nvCxnSpPr>
          <p:spPr>
            <a:xfrm flipV="1">
              <a:off x="5711862" y="3032596"/>
              <a:ext cx="197020" cy="38841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8A569DC-61CE-48D3-8006-DE88F25B07FC}"/>
                </a:ext>
              </a:extLst>
            </p:cNvPr>
            <p:cNvSpPr/>
            <p:nvPr/>
          </p:nvSpPr>
          <p:spPr>
            <a:xfrm>
              <a:off x="4951005" y="4469566"/>
              <a:ext cx="766694" cy="66885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910C5AFE-BB2B-474D-BD25-A4DDC33A5A77}"/>
                </a:ext>
              </a:extLst>
            </p:cNvPr>
            <p:cNvCxnSpPr>
              <a:cxnSpLocks/>
              <a:stCxn id="17" idx="6"/>
              <a:endCxn id="12" idx="1"/>
            </p:cNvCxnSpPr>
            <p:nvPr/>
          </p:nvCxnSpPr>
          <p:spPr>
            <a:xfrm>
              <a:off x="5717699" y="4803992"/>
              <a:ext cx="187990" cy="36803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2AD46C0-4C12-42B1-BD60-873B0C9466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8881" y="3871484"/>
              <a:ext cx="3266081" cy="3151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2CC936F-4051-4537-A4CD-B9C925F05CE2}"/>
                </a:ext>
              </a:extLst>
            </p:cNvPr>
            <p:cNvSpPr/>
            <p:nvPr/>
          </p:nvSpPr>
          <p:spPr>
            <a:xfrm>
              <a:off x="3520551" y="2203271"/>
              <a:ext cx="5654411" cy="4269305"/>
            </a:xfrm>
            <a:prstGeom prst="rect">
              <a:avLst/>
            </a:prstGeom>
            <a:noFill/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C9920E8-F7C1-4D48-A6F2-FAEB11EB4CF1}"/>
                </a:ext>
              </a:extLst>
            </p:cNvPr>
            <p:cNvCxnSpPr/>
            <p:nvPr/>
          </p:nvCxnSpPr>
          <p:spPr>
            <a:xfrm>
              <a:off x="5905689" y="2193707"/>
              <a:ext cx="0" cy="42788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58757BB-03E7-4497-A245-765E95B60D1B}"/>
              </a:ext>
            </a:extLst>
          </p:cNvPr>
          <p:cNvSpPr txBox="1"/>
          <p:nvPr/>
        </p:nvSpPr>
        <p:spPr>
          <a:xfrm>
            <a:off x="179804" y="1446118"/>
            <a:ext cx="529098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거리행렬계산</a:t>
            </a:r>
          </a:p>
          <a:p>
            <a:endParaRPr lang="ko-KR" altLang="en-US" sz="6600" dirty="0">
              <a:solidFill>
                <a:schemeClr val="bg1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6754A2-FCA9-4AAF-929C-CCB233893E1B}"/>
              </a:ext>
            </a:extLst>
          </p:cNvPr>
          <p:cNvSpPr txBox="1"/>
          <p:nvPr/>
        </p:nvSpPr>
        <p:spPr>
          <a:xfrm>
            <a:off x="179805" y="1076786"/>
            <a:ext cx="357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분석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1E99ED-B146-42A3-92DF-F56904119108}"/>
              </a:ext>
            </a:extLst>
          </p:cNvPr>
          <p:cNvSpPr txBox="1"/>
          <p:nvPr/>
        </p:nvSpPr>
        <p:spPr>
          <a:xfrm>
            <a:off x="179805" y="2554114"/>
            <a:ext cx="357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파이썬 </a:t>
            </a:r>
            <a:r>
              <a:rPr lang="en-US" altLang="ko-KR" sz="1800" b="1" i="1" dirty="0" err="1">
                <a:solidFill>
                  <a:srgbClr val="FFFF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harversine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사용</a:t>
            </a:r>
            <a:endParaRPr lang="ko-KR" altLang="en-US" sz="105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934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87FA559-09BB-4437-9824-D00C6BF601B5}"/>
              </a:ext>
            </a:extLst>
          </p:cNvPr>
          <p:cNvSpPr/>
          <p:nvPr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chemeClr val="dk1">
              <a:alpha val="67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근덕초등학교 양평분교(폐교) | 강원도 삼척 근덕면 양리길 134">
            <a:extLst>
              <a:ext uri="{FF2B5EF4-FFF2-40B4-BE49-F238E27FC236}">
                <a16:creationId xmlns:a16="http://schemas.microsoft.com/office/drawing/2014/main" id="{2F80D7DE-84F8-4B44-A6AD-81BED4D3D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4C57862-2B12-4D14-977A-07252FBFE17A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20000">
                <a:schemeClr val="tx1"/>
              </a:gs>
              <a:gs pos="68000">
                <a:srgbClr val="000000">
                  <a:alpha val="22000"/>
                </a:srgbClr>
              </a:gs>
              <a:gs pos="42000">
                <a:schemeClr val="tx1">
                  <a:alpha val="63000"/>
                </a:schemeClr>
              </a:gs>
              <a:gs pos="100000">
                <a:schemeClr val="tx1">
                  <a:alpha val="99000"/>
                </a:schemeClr>
              </a:gs>
            </a:gsLst>
            <a:lin ang="0" scaled="0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2066B1-DD68-4C02-AB23-060392720D29}"/>
              </a:ext>
            </a:extLst>
          </p:cNvPr>
          <p:cNvSpPr/>
          <p:nvPr/>
        </p:nvSpPr>
        <p:spPr>
          <a:xfrm>
            <a:off x="924128" y="1468877"/>
            <a:ext cx="10214042" cy="518484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8000">
                <a:srgbClr val="000000">
                  <a:alpha val="22000"/>
                </a:srgbClr>
              </a:gs>
              <a:gs pos="100000">
                <a:schemeClr val="tx1">
                  <a:alpha val="0"/>
                </a:schemeClr>
              </a:gs>
              <a:gs pos="100000">
                <a:schemeClr val="tx1">
                  <a:alpha val="99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_x450906928">
            <a:extLst>
              <a:ext uri="{FF2B5EF4-FFF2-40B4-BE49-F238E27FC236}">
                <a16:creationId xmlns:a16="http://schemas.microsoft.com/office/drawing/2014/main" id="{8FF7D678-1196-4AB4-97B3-DD06F0F40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331" y="2054756"/>
            <a:ext cx="4053730" cy="40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_x450906928">
            <a:extLst>
              <a:ext uri="{FF2B5EF4-FFF2-40B4-BE49-F238E27FC236}">
                <a16:creationId xmlns:a16="http://schemas.microsoft.com/office/drawing/2014/main" id="{C54194BD-679E-479A-BE70-3E71DA2B1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361" y="2084298"/>
            <a:ext cx="4392703" cy="399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630BB85-4669-446B-AB6A-5B6D0601E2F5}"/>
              </a:ext>
            </a:extLst>
          </p:cNvPr>
          <p:cNvSpPr txBox="1"/>
          <p:nvPr/>
        </p:nvSpPr>
        <p:spPr>
          <a:xfrm>
            <a:off x="2253218" y="6173063"/>
            <a:ext cx="29186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kern="0" spc="0" dirty="0"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[</a:t>
            </a:r>
            <a:r>
              <a:rPr lang="ko-KR" altLang="en-US" sz="1200" kern="0" spc="0" dirty="0"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학교와 시설물간 거리 상관분석 </a:t>
            </a:r>
            <a:r>
              <a:rPr lang="ko-KR" altLang="en-US" sz="1200" kern="0" spc="0" dirty="0" err="1"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히트맵</a:t>
            </a:r>
            <a:r>
              <a:rPr lang="en-US" altLang="ko-KR" sz="1200" kern="0" spc="0" dirty="0"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함초롬바탕" panose="02030604000101010101" pitchFamily="18" charset="-127"/>
              </a:rPr>
              <a:t>]</a:t>
            </a:r>
            <a:endParaRPr lang="ko-KR" altLang="en-US" sz="1200" kern="0" spc="0" dirty="0"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  <a:cs typeface="함초롬바탕" panose="0203060400010101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4E6C27-5DC8-4658-B2A1-9A063428F407}"/>
              </a:ext>
            </a:extLst>
          </p:cNvPr>
          <p:cNvSpPr txBox="1"/>
          <p:nvPr/>
        </p:nvSpPr>
        <p:spPr>
          <a:xfrm>
            <a:off x="7167796" y="6173063"/>
            <a:ext cx="32568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9750" marR="0" indent="-539750" algn="ctr" fontAlgn="base" latinLnBrk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tabLst>
                <a:tab pos="5867400" algn="r"/>
              </a:tabLst>
            </a:pPr>
            <a:r>
              <a:rPr lang="en-US" altLang="ko-KR" sz="1200" kern="0" spc="0" dirty="0"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[</a:t>
            </a:r>
            <a:r>
              <a:rPr lang="ko-KR" altLang="en-US" sz="1200" kern="0" spc="0" dirty="0"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학교 반경 </a:t>
            </a:r>
            <a:r>
              <a:rPr lang="en-US" altLang="ko-KR" sz="1200" kern="0" spc="0" dirty="0"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2km</a:t>
            </a:r>
            <a:r>
              <a:rPr lang="ko-KR" altLang="en-US" sz="1200" kern="0" spc="0" dirty="0"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내 시설 개수 상관분석 </a:t>
            </a:r>
            <a:r>
              <a:rPr lang="ko-KR" altLang="en-US" sz="1200" kern="0" spc="0" dirty="0" err="1"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히트맵</a:t>
            </a:r>
            <a:r>
              <a:rPr lang="en-US" altLang="ko-KR" sz="1200" kern="0" spc="0" dirty="0">
                <a:solidFill>
                  <a:schemeClr val="bg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]</a:t>
            </a:r>
            <a:endParaRPr lang="ko-KR" altLang="en-US" sz="1200" kern="0" spc="0" dirty="0">
              <a:solidFill>
                <a:schemeClr val="bg1"/>
              </a:solidFill>
              <a:effectLst/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F9A399-D5E7-4AA6-8A47-95AD1FFFAD8B}"/>
              </a:ext>
            </a:extLst>
          </p:cNvPr>
          <p:cNvSpPr txBox="1"/>
          <p:nvPr/>
        </p:nvSpPr>
        <p:spPr>
          <a:xfrm>
            <a:off x="179805" y="1395535"/>
            <a:ext cx="38619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거리행렬과 </a:t>
            </a:r>
            <a:r>
              <a:rPr lang="ko-KR" altLang="en-US" sz="20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주변버퍼의</a:t>
            </a:r>
            <a:r>
              <a:rPr lang="ko-KR" altLang="en-US" sz="20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상관분석</a:t>
            </a:r>
            <a:endParaRPr lang="en-US" altLang="ko-KR" sz="20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C754A6-6B69-4642-BED9-07C4C3468B82}"/>
              </a:ext>
            </a:extLst>
          </p:cNvPr>
          <p:cNvSpPr txBox="1"/>
          <p:nvPr/>
        </p:nvSpPr>
        <p:spPr>
          <a:xfrm>
            <a:off x="179805" y="1076786"/>
            <a:ext cx="357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분석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445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87FA559-09BB-4437-9824-D00C6BF601B5}"/>
              </a:ext>
            </a:extLst>
          </p:cNvPr>
          <p:cNvSpPr/>
          <p:nvPr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chemeClr val="dk1">
              <a:alpha val="67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근덕초등학교 양평분교(폐교) | 강원도 삼척 근덕면 양리길 134">
            <a:extLst>
              <a:ext uri="{FF2B5EF4-FFF2-40B4-BE49-F238E27FC236}">
                <a16:creationId xmlns:a16="http://schemas.microsoft.com/office/drawing/2014/main" id="{2F80D7DE-84F8-4B44-A6AD-81BED4D3D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4C57862-2B12-4D14-977A-07252FBFE17A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20000">
                <a:schemeClr val="tx1"/>
              </a:gs>
              <a:gs pos="68000">
                <a:srgbClr val="000000">
                  <a:alpha val="22000"/>
                </a:srgbClr>
              </a:gs>
              <a:gs pos="42000">
                <a:schemeClr val="tx1">
                  <a:alpha val="63000"/>
                </a:schemeClr>
              </a:gs>
              <a:gs pos="100000">
                <a:schemeClr val="tx1">
                  <a:alpha val="99000"/>
                </a:schemeClr>
              </a:gs>
            </a:gsLst>
            <a:lin ang="0" scaled="0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435A1B-4C57-488E-AC56-075A56A7B39F}"/>
              </a:ext>
            </a:extLst>
          </p:cNvPr>
          <p:cNvSpPr txBox="1"/>
          <p:nvPr/>
        </p:nvSpPr>
        <p:spPr>
          <a:xfrm>
            <a:off x="179804" y="1404431"/>
            <a:ext cx="5916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QGIS </a:t>
            </a:r>
            <a:r>
              <a:rPr lang="ko-KR" altLang="en-US" sz="540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공간분석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D4722E-0E57-4D56-AD4C-838474AEEDBD}"/>
              </a:ext>
            </a:extLst>
          </p:cNvPr>
          <p:cNvSpPr txBox="1"/>
          <p:nvPr/>
        </p:nvSpPr>
        <p:spPr>
          <a:xfrm>
            <a:off x="179805" y="3013108"/>
            <a:ext cx="336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고령인구분포와의 연관성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594067E-0273-45F4-A5E4-0EB8632D9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176" y="1542933"/>
            <a:ext cx="3506865" cy="436430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9608B4F-FCD9-4F82-947A-7C7D97A0D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4441" y="1542933"/>
            <a:ext cx="3506865" cy="43643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F867684-DCB9-445A-8C25-3ECA8549CC31}"/>
              </a:ext>
            </a:extLst>
          </p:cNvPr>
          <p:cNvSpPr txBox="1"/>
          <p:nvPr/>
        </p:nvSpPr>
        <p:spPr>
          <a:xfrm>
            <a:off x="179805" y="3796506"/>
            <a:ext cx="438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학급당 학생수  </a:t>
            </a:r>
            <a:r>
              <a:rPr lang="ko-KR" altLang="en-US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교육용활용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연관성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C3BD8D-0C84-4698-8016-858F4C1B1113}"/>
              </a:ext>
            </a:extLst>
          </p:cNvPr>
          <p:cNvSpPr txBox="1"/>
          <p:nvPr/>
        </p:nvSpPr>
        <p:spPr>
          <a:xfrm>
            <a:off x="211752" y="4596413"/>
            <a:ext cx="5309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EDM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기반 경사도와 </a:t>
            </a:r>
            <a:r>
              <a:rPr lang="ko-KR" altLang="en-US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활용폐교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위치 연관성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890327-5B77-44B9-86C5-6A82E6F61147}"/>
              </a:ext>
            </a:extLst>
          </p:cNvPr>
          <p:cNvSpPr txBox="1"/>
          <p:nvPr/>
        </p:nvSpPr>
        <p:spPr>
          <a:xfrm>
            <a:off x="211753" y="5507130"/>
            <a:ext cx="5020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노령화분포 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grid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와 </a:t>
            </a:r>
            <a:r>
              <a:rPr lang="ko-KR" altLang="en-US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활용폐교의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위치 연관성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DF04E07-15F7-4F34-BFEB-D0968F16DECD}"/>
              </a:ext>
            </a:extLst>
          </p:cNvPr>
          <p:cNvSpPr txBox="1"/>
          <p:nvPr/>
        </p:nvSpPr>
        <p:spPr>
          <a:xfrm>
            <a:off x="179804" y="2305012"/>
            <a:ext cx="3506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상관관계 직관적 분석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A30A1B-011C-42D5-B1B3-48AA1529B7AF}"/>
              </a:ext>
            </a:extLst>
          </p:cNvPr>
          <p:cNvSpPr txBox="1"/>
          <p:nvPr/>
        </p:nvSpPr>
        <p:spPr>
          <a:xfrm>
            <a:off x="179804" y="1076786"/>
            <a:ext cx="357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분석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3177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87FA559-09BB-4437-9824-D00C6BF601B5}"/>
              </a:ext>
            </a:extLst>
          </p:cNvPr>
          <p:cNvSpPr/>
          <p:nvPr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chemeClr val="dk1">
              <a:alpha val="67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근덕초등학교 양평분교(폐교) | 강원도 삼척 근덕면 양리길 134">
            <a:extLst>
              <a:ext uri="{FF2B5EF4-FFF2-40B4-BE49-F238E27FC236}">
                <a16:creationId xmlns:a16="http://schemas.microsoft.com/office/drawing/2014/main" id="{2F80D7DE-84F8-4B44-A6AD-81BED4D3D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4C57862-2B12-4D14-977A-07252FBFE17A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20000">
                <a:schemeClr val="tx1"/>
              </a:gs>
              <a:gs pos="68000">
                <a:srgbClr val="000000">
                  <a:alpha val="22000"/>
                </a:srgbClr>
              </a:gs>
              <a:gs pos="42000">
                <a:schemeClr val="tx1">
                  <a:alpha val="63000"/>
                </a:schemeClr>
              </a:gs>
              <a:gs pos="100000">
                <a:schemeClr val="tx1">
                  <a:alpha val="99000"/>
                </a:schemeClr>
              </a:gs>
            </a:gsLst>
            <a:lin ang="0" scaled="0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4" name="Chart 1">
            <a:extLst>
              <a:ext uri="{FF2B5EF4-FFF2-40B4-BE49-F238E27FC236}">
                <a16:creationId xmlns:a16="http://schemas.microsoft.com/office/drawing/2014/main" id="{B4B5118A-8274-41D0-8B8D-E67102E11E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6866828"/>
              </p:ext>
            </p:extLst>
          </p:nvPr>
        </p:nvGraphicFramePr>
        <p:xfrm>
          <a:off x="5904688" y="3151712"/>
          <a:ext cx="6008183" cy="30076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A1DD9DEB-2D11-4D58-8C9E-DF5F34DC9A2B}"/>
              </a:ext>
            </a:extLst>
          </p:cNvPr>
          <p:cNvSpPr txBox="1"/>
          <p:nvPr/>
        </p:nvSpPr>
        <p:spPr>
          <a:xfrm>
            <a:off x="728228" y="6170712"/>
            <a:ext cx="4684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보호구역과 활용용도 버퍼 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2000m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의 연관성</a:t>
            </a:r>
          </a:p>
        </p:txBody>
      </p:sp>
      <p:pic>
        <p:nvPicPr>
          <p:cNvPr id="26" name="Picture 1">
            <a:extLst>
              <a:ext uri="{FF2B5EF4-FFF2-40B4-BE49-F238E27FC236}">
                <a16:creationId xmlns:a16="http://schemas.microsoft.com/office/drawing/2014/main" id="{ECAB655D-6E6D-485E-801E-E72B45BEE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42" y="3151712"/>
            <a:ext cx="5080266" cy="300766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B7B7A0-B678-4A2C-9A48-0F2AD74D50BB}"/>
              </a:ext>
            </a:extLst>
          </p:cNvPr>
          <p:cNvSpPr txBox="1"/>
          <p:nvPr/>
        </p:nvSpPr>
        <p:spPr>
          <a:xfrm>
            <a:off x="7140685" y="6170711"/>
            <a:ext cx="353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보호구역에 속한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활용용도 비율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9A4B4E-9F7B-4F59-9F63-0EFE7F8D8402}"/>
              </a:ext>
            </a:extLst>
          </p:cNvPr>
          <p:cNvSpPr txBox="1"/>
          <p:nvPr/>
        </p:nvSpPr>
        <p:spPr>
          <a:xfrm>
            <a:off x="179804" y="1404431"/>
            <a:ext cx="5916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QGIS </a:t>
            </a:r>
            <a:r>
              <a:rPr lang="ko-KR" altLang="en-US" sz="540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공간분석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080596-FEC8-4548-8998-9802186281E9}"/>
              </a:ext>
            </a:extLst>
          </p:cNvPr>
          <p:cNvSpPr txBox="1"/>
          <p:nvPr/>
        </p:nvSpPr>
        <p:spPr>
          <a:xfrm>
            <a:off x="179804" y="2305012"/>
            <a:ext cx="393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경상권 보호구역 내 활용 폐교의 연관성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F20DED-9653-42EE-80D3-EE88D6E14D8F}"/>
              </a:ext>
            </a:extLst>
          </p:cNvPr>
          <p:cNvSpPr txBox="1"/>
          <p:nvPr/>
        </p:nvSpPr>
        <p:spPr>
          <a:xfrm>
            <a:off x="179804" y="1076786"/>
            <a:ext cx="357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분석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0910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87FA559-09BB-4437-9824-D00C6BF601B5}"/>
              </a:ext>
            </a:extLst>
          </p:cNvPr>
          <p:cNvSpPr/>
          <p:nvPr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chemeClr val="dk1">
              <a:alpha val="67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근덕초등학교 양평분교(폐교) | 강원도 삼척 근덕면 양리길 134">
            <a:extLst>
              <a:ext uri="{FF2B5EF4-FFF2-40B4-BE49-F238E27FC236}">
                <a16:creationId xmlns:a16="http://schemas.microsoft.com/office/drawing/2014/main" id="{2F80D7DE-84F8-4B44-A6AD-81BED4D3D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4C57862-2B12-4D14-977A-07252FBFE17A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20000">
                <a:schemeClr val="tx1"/>
              </a:gs>
              <a:gs pos="68000">
                <a:srgbClr val="000000">
                  <a:alpha val="22000"/>
                </a:srgbClr>
              </a:gs>
              <a:gs pos="42000">
                <a:schemeClr val="tx1">
                  <a:alpha val="63000"/>
                </a:schemeClr>
              </a:gs>
              <a:gs pos="100000">
                <a:schemeClr val="tx1">
                  <a:alpha val="99000"/>
                </a:schemeClr>
              </a:gs>
            </a:gsLst>
            <a:lin ang="0" scaled="0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Picture 7">
            <a:extLst>
              <a:ext uri="{FF2B5EF4-FFF2-40B4-BE49-F238E27FC236}">
                <a16:creationId xmlns:a16="http://schemas.microsoft.com/office/drawing/2014/main" id="{FE844C2D-37E1-409F-97EA-BC3ADD9FA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23" y="2966275"/>
            <a:ext cx="3729179" cy="34651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1965B71F-2819-4D06-97DD-46F1032CEBC4}"/>
              </a:ext>
            </a:extLst>
          </p:cNvPr>
          <p:cNvSpPr/>
          <p:nvPr/>
        </p:nvSpPr>
        <p:spPr>
          <a:xfrm>
            <a:off x="2752318" y="3043793"/>
            <a:ext cx="903812" cy="1357746"/>
          </a:xfrm>
          <a:prstGeom prst="ellipse">
            <a:avLst/>
          </a:prstGeom>
          <a:noFill/>
          <a:ln w="444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설명선: 굽은 선 18">
            <a:extLst>
              <a:ext uri="{FF2B5EF4-FFF2-40B4-BE49-F238E27FC236}">
                <a16:creationId xmlns:a16="http://schemas.microsoft.com/office/drawing/2014/main" id="{943413FE-60A2-4FF9-A7D7-601B2372A0BE}"/>
              </a:ext>
            </a:extLst>
          </p:cNvPr>
          <p:cNvSpPr/>
          <p:nvPr/>
        </p:nvSpPr>
        <p:spPr>
          <a:xfrm>
            <a:off x="3756547" y="2534744"/>
            <a:ext cx="2598847" cy="431531"/>
          </a:xfrm>
          <a:prstGeom prst="borderCallout2">
            <a:avLst>
              <a:gd name="adj1" fmla="val 24582"/>
              <a:gd name="adj2" fmla="val -1231"/>
              <a:gd name="adj3" fmla="val 26526"/>
              <a:gd name="adj4" fmla="val -16667"/>
              <a:gd name="adj5" fmla="val 109181"/>
              <a:gd name="adj6" fmla="val -20677"/>
            </a:avLst>
          </a:prstGeom>
          <a:noFill/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활용폐교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버퍼 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2000m 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aphicFrame>
        <p:nvGraphicFramePr>
          <p:cNvPr id="20" name="Chart 3">
            <a:extLst>
              <a:ext uri="{FF2B5EF4-FFF2-40B4-BE49-F238E27FC236}">
                <a16:creationId xmlns:a16="http://schemas.microsoft.com/office/drawing/2014/main" id="{65F0C29D-C13B-4504-9B4E-9D77EA79813C}"/>
              </a:ext>
            </a:extLst>
          </p:cNvPr>
          <p:cNvGraphicFramePr/>
          <p:nvPr/>
        </p:nvGraphicFramePr>
        <p:xfrm>
          <a:off x="6513163" y="3084850"/>
          <a:ext cx="252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" name="Chart 5">
            <a:extLst>
              <a:ext uri="{FF2B5EF4-FFF2-40B4-BE49-F238E27FC236}">
                <a16:creationId xmlns:a16="http://schemas.microsoft.com/office/drawing/2014/main" id="{F137E101-35D9-4E98-BA40-490CB3B0B071}"/>
              </a:ext>
            </a:extLst>
          </p:cNvPr>
          <p:cNvGraphicFramePr/>
          <p:nvPr/>
        </p:nvGraphicFramePr>
        <p:xfrm>
          <a:off x="9033163" y="3084850"/>
          <a:ext cx="252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2" name="Chart 7">
            <a:extLst>
              <a:ext uri="{FF2B5EF4-FFF2-40B4-BE49-F238E27FC236}">
                <a16:creationId xmlns:a16="http://schemas.microsoft.com/office/drawing/2014/main" id="{AAEEEF95-65AE-4F49-8AA8-18DE393905A5}"/>
              </a:ext>
            </a:extLst>
          </p:cNvPr>
          <p:cNvGraphicFramePr/>
          <p:nvPr/>
        </p:nvGraphicFramePr>
        <p:xfrm>
          <a:off x="6513163" y="1286612"/>
          <a:ext cx="252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3" name="Chart 9">
            <a:extLst>
              <a:ext uri="{FF2B5EF4-FFF2-40B4-BE49-F238E27FC236}">
                <a16:creationId xmlns:a16="http://schemas.microsoft.com/office/drawing/2014/main" id="{888AC425-8CAE-4C1B-A32F-0527C81F31E7}"/>
              </a:ext>
            </a:extLst>
          </p:cNvPr>
          <p:cNvGraphicFramePr/>
          <p:nvPr/>
        </p:nvGraphicFramePr>
        <p:xfrm>
          <a:off x="9033163" y="4867614"/>
          <a:ext cx="252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4" name="Chart 11">
            <a:extLst>
              <a:ext uri="{FF2B5EF4-FFF2-40B4-BE49-F238E27FC236}">
                <a16:creationId xmlns:a16="http://schemas.microsoft.com/office/drawing/2014/main" id="{739DABAC-46EE-4619-AEE7-485D9DAB1C4D}"/>
              </a:ext>
            </a:extLst>
          </p:cNvPr>
          <p:cNvGraphicFramePr/>
          <p:nvPr/>
        </p:nvGraphicFramePr>
        <p:xfrm>
          <a:off x="9033163" y="1286612"/>
          <a:ext cx="252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5" name="Chart 13">
            <a:extLst>
              <a:ext uri="{FF2B5EF4-FFF2-40B4-BE49-F238E27FC236}">
                <a16:creationId xmlns:a16="http://schemas.microsoft.com/office/drawing/2014/main" id="{B9161505-58F5-43DD-BBF5-4F861ACFAC20}"/>
              </a:ext>
            </a:extLst>
          </p:cNvPr>
          <p:cNvGraphicFramePr/>
          <p:nvPr/>
        </p:nvGraphicFramePr>
        <p:xfrm>
          <a:off x="6513163" y="4867614"/>
          <a:ext cx="252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9DA7DE29-0B21-4F1A-8B2E-95397C39A1DE}"/>
              </a:ext>
            </a:extLst>
          </p:cNvPr>
          <p:cNvSpPr txBox="1"/>
          <p:nvPr/>
        </p:nvSpPr>
        <p:spPr>
          <a:xfrm>
            <a:off x="179804" y="1404431"/>
            <a:ext cx="5916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QGIS </a:t>
            </a:r>
            <a:r>
              <a:rPr lang="ko-KR" altLang="en-US" sz="540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공간분석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F2F280-230A-4A10-9384-175FF3EC9440}"/>
              </a:ext>
            </a:extLst>
          </p:cNvPr>
          <p:cNvSpPr txBox="1"/>
          <p:nvPr/>
        </p:nvSpPr>
        <p:spPr>
          <a:xfrm>
            <a:off x="179804" y="2305012"/>
            <a:ext cx="393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활용 폐교와 공공 시설의 연관성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E9FEDA-1996-4CE1-987A-CB30310A90AE}"/>
              </a:ext>
            </a:extLst>
          </p:cNvPr>
          <p:cNvSpPr txBox="1"/>
          <p:nvPr/>
        </p:nvSpPr>
        <p:spPr>
          <a:xfrm>
            <a:off x="179804" y="1076786"/>
            <a:ext cx="357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분석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2041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87FA559-09BB-4437-9824-D00C6BF601B5}"/>
              </a:ext>
            </a:extLst>
          </p:cNvPr>
          <p:cNvSpPr/>
          <p:nvPr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chemeClr val="dk1">
              <a:alpha val="67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근덕초등학교 양평분교(폐교) | 강원도 삼척 근덕면 양리길 134">
            <a:extLst>
              <a:ext uri="{FF2B5EF4-FFF2-40B4-BE49-F238E27FC236}">
                <a16:creationId xmlns:a16="http://schemas.microsoft.com/office/drawing/2014/main" id="{2F80D7DE-84F8-4B44-A6AD-81BED4D3D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4C57862-2B12-4D14-977A-07252FBFE17A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20000">
                <a:schemeClr val="tx1"/>
              </a:gs>
              <a:gs pos="68000">
                <a:srgbClr val="000000">
                  <a:alpha val="85000"/>
                </a:srgbClr>
              </a:gs>
              <a:gs pos="42000">
                <a:schemeClr val="tx1">
                  <a:alpha val="63000"/>
                </a:schemeClr>
              </a:gs>
              <a:gs pos="100000">
                <a:schemeClr val="tx1">
                  <a:alpha val="99000"/>
                </a:schemeClr>
              </a:gs>
            </a:gsLst>
            <a:lin ang="0" scaled="0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EE1B0D-5082-4322-A68F-99D2A1569B29}"/>
              </a:ext>
            </a:extLst>
          </p:cNvPr>
          <p:cNvSpPr txBox="1"/>
          <p:nvPr/>
        </p:nvSpPr>
        <p:spPr>
          <a:xfrm>
            <a:off x="195711" y="1404431"/>
            <a:ext cx="6205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R </a:t>
            </a:r>
            <a:r>
              <a:rPr lang="ko-KR" altLang="en-US" sz="360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다중 로지스틱 회귀분석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3A622C-3174-45D6-B923-B22528A63CCD}"/>
              </a:ext>
            </a:extLst>
          </p:cNvPr>
          <p:cNvSpPr txBox="1"/>
          <p:nvPr/>
        </p:nvSpPr>
        <p:spPr>
          <a:xfrm>
            <a:off x="219772" y="2316826"/>
            <a:ext cx="4287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QGIS </a:t>
            </a:r>
            <a:r>
              <a:rPr lang="ko-KR" altLang="en-US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버퍼 </a:t>
            </a:r>
            <a:r>
              <a:rPr lang="en-US" altLang="ko-KR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2000m</a:t>
            </a:r>
            <a:r>
              <a:rPr lang="ko-KR" altLang="en-US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로 판단한 연관성 검증 및 유의한 독립변수 도출 </a:t>
            </a:r>
          </a:p>
        </p:txBody>
      </p:sp>
      <p:pic>
        <p:nvPicPr>
          <p:cNvPr id="15" name="Picture 9">
            <a:extLst>
              <a:ext uri="{FF2B5EF4-FFF2-40B4-BE49-F238E27FC236}">
                <a16:creationId xmlns:a16="http://schemas.microsoft.com/office/drawing/2014/main" id="{91724072-20A5-46CB-9E69-50A56C995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3842158"/>
            <a:ext cx="5400040" cy="284386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26F7F9A-D040-4458-A252-8DC89E25DDF7}"/>
              </a:ext>
            </a:extLst>
          </p:cNvPr>
          <p:cNvSpPr txBox="1"/>
          <p:nvPr/>
        </p:nvSpPr>
        <p:spPr>
          <a:xfrm>
            <a:off x="5521263" y="1702913"/>
            <a:ext cx="203734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종속변수 </a:t>
            </a:r>
            <a:r>
              <a:rPr lang="en-US" altLang="ko-KR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(Y)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 : </a:t>
            </a:r>
            <a:r>
              <a:rPr lang="ko-KR" altLang="en-US" sz="16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교육용시설</a:t>
            </a:r>
            <a:endParaRPr lang="en-US" altLang="ko-KR" sz="16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 : </a:t>
            </a:r>
            <a:r>
              <a:rPr lang="ko-KR" altLang="en-US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기타시설</a:t>
            </a:r>
            <a:endParaRPr lang="en-US" altLang="ko-KR" sz="16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 : </a:t>
            </a:r>
            <a:r>
              <a:rPr lang="ko-KR" altLang="en-US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농어촌시설</a:t>
            </a:r>
            <a:endParaRPr lang="en-US" altLang="ko-KR" sz="16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4 : </a:t>
            </a:r>
            <a:r>
              <a:rPr lang="ko-KR" altLang="en-US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문화시설</a:t>
            </a:r>
            <a:endParaRPr lang="en-US" altLang="ko-KR" sz="16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5 : </a:t>
            </a:r>
            <a:r>
              <a:rPr lang="ko-KR" altLang="en-US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사회복지시설</a:t>
            </a:r>
            <a:endParaRPr lang="en-US" altLang="ko-KR" sz="16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6 : </a:t>
            </a:r>
            <a:r>
              <a:rPr lang="ko-KR" altLang="en-US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체험시설</a:t>
            </a:r>
            <a:endParaRPr lang="en-US" altLang="ko-KR" sz="16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7 : </a:t>
            </a:r>
            <a:r>
              <a:rPr lang="ko-KR" altLang="en-US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학교</a:t>
            </a:r>
            <a:endParaRPr lang="en-US" altLang="ko-KR" sz="16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87B723-ADFC-40D0-9844-BF968A663D59}"/>
              </a:ext>
            </a:extLst>
          </p:cNvPr>
          <p:cNvSpPr txBox="1"/>
          <p:nvPr/>
        </p:nvSpPr>
        <p:spPr>
          <a:xfrm>
            <a:off x="7161365" y="1702912"/>
            <a:ext cx="529709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독립변수 </a:t>
            </a:r>
            <a:r>
              <a:rPr lang="en-US" altLang="ko-KR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(X)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 : </a:t>
            </a:r>
            <a:r>
              <a:rPr lang="ko-KR" altLang="en-US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학교</a:t>
            </a:r>
            <a:r>
              <a:rPr lang="en-US" altLang="ko-KR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2 : </a:t>
            </a:r>
            <a:r>
              <a:rPr lang="ko-KR" altLang="en-US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공공 체육 </a:t>
            </a:r>
            <a:r>
              <a:rPr lang="en-US" altLang="ko-KR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 : </a:t>
            </a:r>
            <a:r>
              <a:rPr lang="ko-KR" altLang="en-US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자치 </a:t>
            </a:r>
            <a:r>
              <a:rPr lang="en-US" altLang="ko-KR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4 : </a:t>
            </a:r>
            <a:r>
              <a:rPr lang="ko-KR" altLang="en-US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유치원 </a:t>
            </a:r>
            <a:r>
              <a:rPr lang="en-US" altLang="ko-KR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5 : </a:t>
            </a:r>
            <a:r>
              <a:rPr lang="ko-KR" altLang="en-US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우체국 </a:t>
            </a:r>
            <a:endParaRPr lang="en-US" altLang="ko-KR" sz="16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6 : </a:t>
            </a:r>
            <a:r>
              <a:rPr lang="ko-KR" altLang="en-US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복지 </a:t>
            </a:r>
            <a:r>
              <a:rPr lang="en-US" altLang="ko-KR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7 : </a:t>
            </a:r>
            <a:r>
              <a:rPr lang="ko-KR" altLang="en-US" sz="16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보훈청</a:t>
            </a:r>
            <a:r>
              <a:rPr lang="ko-KR" altLang="en-US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8: </a:t>
            </a:r>
            <a:r>
              <a:rPr lang="ko-KR" altLang="en-US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보건소 </a:t>
            </a:r>
            <a:r>
              <a:rPr lang="en-US" altLang="ko-KR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9 : </a:t>
            </a:r>
            <a:r>
              <a:rPr lang="ko-KR" altLang="en-US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병무청 </a:t>
            </a:r>
            <a:r>
              <a:rPr lang="en-US" altLang="ko-KR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10 : </a:t>
            </a:r>
            <a:r>
              <a:rPr lang="ko-KR" altLang="en-US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법원 </a:t>
            </a:r>
            <a:endParaRPr lang="en-US" altLang="ko-KR" sz="16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11 : </a:t>
            </a:r>
            <a:r>
              <a:rPr lang="ko-KR" altLang="en-US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공공문화 </a:t>
            </a:r>
            <a:r>
              <a:rPr lang="en-US" altLang="ko-KR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12 : </a:t>
            </a:r>
            <a:r>
              <a:rPr lang="ko-KR" altLang="en-US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도서관 </a:t>
            </a:r>
            <a:r>
              <a:rPr lang="en-US" altLang="ko-KR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13 : </a:t>
            </a:r>
            <a:r>
              <a:rPr lang="ko-KR" altLang="en-US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기피시설 </a:t>
            </a:r>
            <a:r>
              <a:rPr lang="en-US" altLang="ko-KR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14 : </a:t>
            </a:r>
            <a:r>
              <a:rPr lang="ko-KR" altLang="en-US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국세청 </a:t>
            </a:r>
            <a:endParaRPr lang="en-US" altLang="ko-KR" sz="16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15 : </a:t>
            </a:r>
            <a:r>
              <a:rPr lang="ko-KR" altLang="en-US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관세청 </a:t>
            </a:r>
            <a:r>
              <a:rPr lang="en-US" altLang="ko-KR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16 : </a:t>
            </a:r>
            <a:r>
              <a:rPr lang="ko-KR" altLang="en-US" sz="1600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고용청</a:t>
            </a:r>
            <a:r>
              <a:rPr lang="ko-KR" altLang="en-US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17 : </a:t>
            </a:r>
            <a:r>
              <a:rPr lang="ko-KR" altLang="en-US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경찰서 </a:t>
            </a:r>
            <a:r>
              <a:rPr lang="en-US" altLang="ko-KR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18 : </a:t>
            </a:r>
            <a:r>
              <a:rPr lang="ko-KR" altLang="en-US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민간문화 </a:t>
            </a:r>
            <a:endParaRPr lang="en-US" altLang="ko-KR" sz="16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19 : </a:t>
            </a:r>
            <a:r>
              <a:rPr lang="ko-KR" altLang="en-US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민간체육 </a:t>
            </a:r>
            <a:r>
              <a:rPr lang="en-US" altLang="ko-KR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 : </a:t>
            </a:r>
            <a:r>
              <a:rPr lang="ko-KR" altLang="en-US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관광 </a:t>
            </a:r>
            <a:r>
              <a:rPr lang="en-US" altLang="ko-KR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21 : 60</a:t>
            </a:r>
            <a:r>
              <a:rPr lang="ko-KR" altLang="en-US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대 인구수 </a:t>
            </a:r>
            <a:endParaRPr lang="en-US" altLang="ko-KR" sz="16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22 : 70</a:t>
            </a:r>
            <a:r>
              <a:rPr lang="ko-KR" altLang="en-US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대 인구수 </a:t>
            </a:r>
            <a:r>
              <a:rPr lang="en-US" altLang="ko-KR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23 : 80</a:t>
            </a:r>
            <a:r>
              <a:rPr lang="ko-KR" altLang="en-US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대 인구수 </a:t>
            </a:r>
            <a:r>
              <a:rPr lang="en-US" altLang="ko-KR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24 : 90</a:t>
            </a:r>
            <a:r>
              <a:rPr lang="ko-KR" altLang="en-US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대 인구수 </a:t>
            </a:r>
            <a:r>
              <a:rPr lang="en-US" altLang="ko-KR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25 : 100</a:t>
            </a:r>
            <a:r>
              <a:rPr lang="ko-KR" altLang="en-US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세 이상 인구수 </a:t>
            </a:r>
            <a:r>
              <a:rPr lang="en-US" altLang="ko-KR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26 : </a:t>
            </a:r>
            <a:r>
              <a:rPr lang="ko-KR" altLang="en-US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총인구 수</a:t>
            </a:r>
            <a:endParaRPr lang="en-US" altLang="ko-KR" sz="16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4742B19-2628-4D43-AE9F-2942553E9BF7}"/>
              </a:ext>
            </a:extLst>
          </p:cNvPr>
          <p:cNvSpPr/>
          <p:nvPr/>
        </p:nvSpPr>
        <p:spPr>
          <a:xfrm>
            <a:off x="871621" y="4890781"/>
            <a:ext cx="4434276" cy="21811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설명선: 굽은 선 18">
            <a:extLst>
              <a:ext uri="{FF2B5EF4-FFF2-40B4-BE49-F238E27FC236}">
                <a16:creationId xmlns:a16="http://schemas.microsoft.com/office/drawing/2014/main" id="{777D9FA6-32D1-4FEE-B716-84893DF95A58}"/>
              </a:ext>
            </a:extLst>
          </p:cNvPr>
          <p:cNvSpPr/>
          <p:nvPr/>
        </p:nvSpPr>
        <p:spPr>
          <a:xfrm>
            <a:off x="3636487" y="4336783"/>
            <a:ext cx="4093827" cy="411061"/>
          </a:xfrm>
          <a:prstGeom prst="borderCallout2">
            <a:avLst>
              <a:gd name="adj1" fmla="val 18750"/>
              <a:gd name="adj2" fmla="val -429"/>
              <a:gd name="adj3" fmla="val 18750"/>
              <a:gd name="adj4" fmla="val -16667"/>
              <a:gd name="adj5" fmla="val 132908"/>
              <a:gd name="adj6" fmla="val -2248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후진제거법으로 유의한 변수들만 남김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B85549-B039-45E3-BB7F-A326BC691DEC}"/>
              </a:ext>
            </a:extLst>
          </p:cNvPr>
          <p:cNvSpPr txBox="1"/>
          <p:nvPr/>
        </p:nvSpPr>
        <p:spPr>
          <a:xfrm>
            <a:off x="5806440" y="4857820"/>
            <a:ext cx="64502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유의한 변수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 :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공공 체육  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4 :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유치원 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5 :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우체국 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12 :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도서관 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13 :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기피시설 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18 :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민간문화 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19 :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민간체육 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21 : 60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대 인구수 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22 : 70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대 인구수 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23 : 80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대 인구수 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24 : 90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대 인구수 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25 : 100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세 이상 인구수 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26 :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총인구 수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E20FC7-201E-41F4-AD1E-E14D0B28F210}"/>
              </a:ext>
            </a:extLst>
          </p:cNvPr>
          <p:cNvSpPr txBox="1"/>
          <p:nvPr/>
        </p:nvSpPr>
        <p:spPr>
          <a:xfrm>
            <a:off x="179804" y="1076786"/>
            <a:ext cx="357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분석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7383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87FA559-09BB-4437-9824-D00C6BF601B5}"/>
              </a:ext>
            </a:extLst>
          </p:cNvPr>
          <p:cNvSpPr/>
          <p:nvPr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chemeClr val="dk1">
              <a:alpha val="67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근덕초등학교 양평분교(폐교) | 강원도 삼척 근덕면 양리길 134">
            <a:extLst>
              <a:ext uri="{FF2B5EF4-FFF2-40B4-BE49-F238E27FC236}">
                <a16:creationId xmlns:a16="http://schemas.microsoft.com/office/drawing/2014/main" id="{2F80D7DE-84F8-4B44-A6AD-81BED4D3D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4C57862-2B12-4D14-977A-07252FBFE17A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20000">
                <a:schemeClr val="tx1"/>
              </a:gs>
              <a:gs pos="47000">
                <a:srgbClr val="000000">
                  <a:alpha val="22000"/>
                </a:srgbClr>
              </a:gs>
              <a:gs pos="35000">
                <a:schemeClr val="tx1">
                  <a:alpha val="63000"/>
                </a:schemeClr>
              </a:gs>
              <a:gs pos="100000">
                <a:schemeClr val="tx1"/>
              </a:gs>
            </a:gsLst>
            <a:lin ang="0" scaled="0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ABDEA4-569B-4B63-87C8-FF5E7D96B498}"/>
              </a:ext>
            </a:extLst>
          </p:cNvPr>
          <p:cNvGrpSpPr/>
          <p:nvPr/>
        </p:nvGrpSpPr>
        <p:grpSpPr>
          <a:xfrm>
            <a:off x="3020595" y="2817540"/>
            <a:ext cx="2669171" cy="3525908"/>
            <a:chOff x="876300" y="2558603"/>
            <a:chExt cx="2664228" cy="3519379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B9E52DFD-00D4-4178-90BC-0F592FCB08B5}"/>
                </a:ext>
              </a:extLst>
            </p:cNvPr>
            <p:cNvSpPr/>
            <p:nvPr/>
          </p:nvSpPr>
          <p:spPr>
            <a:xfrm>
              <a:off x="876300" y="2558603"/>
              <a:ext cx="1143000" cy="36933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3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더미화</a:t>
              </a: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55100A21-E7B2-47C8-84B0-E7B14DC6E8D2}"/>
                </a:ext>
              </a:extLst>
            </p:cNvPr>
            <p:cNvSpPr/>
            <p:nvPr/>
          </p:nvSpPr>
          <p:spPr>
            <a:xfrm>
              <a:off x="876300" y="2948877"/>
              <a:ext cx="1143000" cy="36933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3" dirty="0" err="1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결측치</a:t>
              </a:r>
              <a:endParaRPr lang="ko-KR" altLang="en-US" sz="1803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FD61247-509E-410C-96A4-1B001983858C}"/>
                </a:ext>
              </a:extLst>
            </p:cNvPr>
            <p:cNvSpPr/>
            <p:nvPr/>
          </p:nvSpPr>
          <p:spPr>
            <a:xfrm>
              <a:off x="876300" y="3345956"/>
              <a:ext cx="1143000" cy="36933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3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이상치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DE2EE47C-5B6D-4BC1-8ABB-E658BD6E9F16}"/>
                </a:ext>
              </a:extLst>
            </p:cNvPr>
            <p:cNvSpPr/>
            <p:nvPr/>
          </p:nvSpPr>
          <p:spPr>
            <a:xfrm>
              <a:off x="880677" y="3739441"/>
              <a:ext cx="1143000" cy="36933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3" dirty="0" err="1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오버샘플링</a:t>
              </a:r>
              <a:endParaRPr lang="ko-KR" altLang="en-US" sz="1403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FCB8B07-9091-4FDE-BA3D-C2C544BFA31F}"/>
                </a:ext>
              </a:extLst>
            </p:cNvPr>
            <p:cNvSpPr/>
            <p:nvPr/>
          </p:nvSpPr>
          <p:spPr>
            <a:xfrm>
              <a:off x="877099" y="4134710"/>
              <a:ext cx="1143000" cy="36933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3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자기상관성</a:t>
              </a: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42AAA4BE-962F-424A-9337-5F271D7E78F5}"/>
                </a:ext>
              </a:extLst>
            </p:cNvPr>
            <p:cNvSpPr/>
            <p:nvPr/>
          </p:nvSpPr>
          <p:spPr>
            <a:xfrm>
              <a:off x="876300" y="4528195"/>
              <a:ext cx="1143000" cy="36933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3" dirty="0" err="1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왜도</a:t>
              </a:r>
              <a:endParaRPr lang="ko-KR" altLang="en-US" sz="1403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ADC4BB8D-FD70-44A6-9A29-AB14C12F821B}"/>
                </a:ext>
              </a:extLst>
            </p:cNvPr>
            <p:cNvSpPr/>
            <p:nvPr/>
          </p:nvSpPr>
          <p:spPr>
            <a:xfrm>
              <a:off x="876300" y="4921680"/>
              <a:ext cx="1143000" cy="36933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3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스케일링</a:t>
              </a: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72E4355F-4887-4169-83DC-ADC83BF6DC22}"/>
                </a:ext>
              </a:extLst>
            </p:cNvPr>
            <p:cNvSpPr/>
            <p:nvPr/>
          </p:nvSpPr>
          <p:spPr>
            <a:xfrm>
              <a:off x="876300" y="5315165"/>
              <a:ext cx="1143000" cy="36933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err="1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하이퍼</a:t>
              </a:r>
              <a:endParaRPr lang="en-US" altLang="ko-KR" sz="1100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 algn="ctr"/>
              <a:r>
                <a:rPr lang="ko-KR" altLang="en-US" sz="11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파라미터</a:t>
              </a: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F7C01C58-9AEB-4A16-9538-D90E74CBB6C1}"/>
                </a:ext>
              </a:extLst>
            </p:cNvPr>
            <p:cNvSpPr/>
            <p:nvPr/>
          </p:nvSpPr>
          <p:spPr>
            <a:xfrm>
              <a:off x="876300" y="5708650"/>
              <a:ext cx="1143000" cy="36933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3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변수 선택</a:t>
              </a: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6E66013B-1C9E-4597-949D-6BCA7D58B328}"/>
                </a:ext>
              </a:extLst>
            </p:cNvPr>
            <p:cNvSpPr/>
            <p:nvPr/>
          </p:nvSpPr>
          <p:spPr>
            <a:xfrm>
              <a:off x="2393151" y="2558603"/>
              <a:ext cx="1143000" cy="36933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One</a:t>
              </a:r>
              <a:r>
                <a:rPr lang="ko-KR" altLang="en-US" sz="12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r>
                <a:rPr lang="en-US" altLang="ko-KR" sz="12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Hot</a:t>
              </a:r>
              <a:r>
                <a:rPr lang="ko-KR" altLang="en-US" sz="12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r>
                <a:rPr lang="en-US" altLang="ko-KR" sz="12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Encoding</a:t>
              </a:r>
              <a:endParaRPr lang="ko-KR" altLang="en-US" sz="1200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CB42F9D9-F4DC-44A2-8F9B-20263D09E726}"/>
                </a:ext>
              </a:extLst>
            </p:cNvPr>
            <p:cNvSpPr/>
            <p:nvPr/>
          </p:nvSpPr>
          <p:spPr>
            <a:xfrm>
              <a:off x="2393151" y="2955076"/>
              <a:ext cx="1143000" cy="36933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KNN</a:t>
              </a:r>
            </a:p>
            <a:p>
              <a:pPr algn="ctr"/>
              <a:r>
                <a:rPr lang="en-US" altLang="ko-KR" sz="14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Imputer</a:t>
              </a:r>
              <a:endParaRPr lang="ko-KR" altLang="en-US" sz="1400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CEED83F1-89D2-4751-9703-B9953663CE46}"/>
                </a:ext>
              </a:extLst>
            </p:cNvPr>
            <p:cNvSpPr/>
            <p:nvPr/>
          </p:nvSpPr>
          <p:spPr>
            <a:xfrm>
              <a:off x="2393151" y="3345956"/>
              <a:ext cx="1143000" cy="36933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3" b="1" dirty="0">
                  <a:solidFill>
                    <a:srgbClr val="FF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DBSCAN</a:t>
              </a:r>
              <a:endParaRPr lang="ko-KR" altLang="en-US" sz="1403" b="1" dirty="0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AA43644D-7717-422F-B994-31C025E5AB22}"/>
                </a:ext>
              </a:extLst>
            </p:cNvPr>
            <p:cNvSpPr/>
            <p:nvPr/>
          </p:nvSpPr>
          <p:spPr>
            <a:xfrm>
              <a:off x="2397528" y="3739441"/>
              <a:ext cx="1143000" cy="36933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3" b="1" dirty="0">
                  <a:solidFill>
                    <a:srgbClr val="FF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SMOTE</a:t>
              </a:r>
              <a:endParaRPr lang="ko-KR" altLang="en-US" sz="1403" b="1" dirty="0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277B78B3-3B6A-4389-89F2-882B5DE6C834}"/>
                </a:ext>
              </a:extLst>
            </p:cNvPr>
            <p:cNvSpPr/>
            <p:nvPr/>
          </p:nvSpPr>
          <p:spPr>
            <a:xfrm>
              <a:off x="2393950" y="4134710"/>
              <a:ext cx="1143000" cy="36933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3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VIF</a:t>
              </a:r>
              <a:endParaRPr lang="ko-KR" altLang="en-US" sz="1403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4D87CBBE-1A9D-46BC-8275-E61ECB54CAFA}"/>
                </a:ext>
              </a:extLst>
            </p:cNvPr>
            <p:cNvSpPr/>
            <p:nvPr/>
          </p:nvSpPr>
          <p:spPr>
            <a:xfrm>
              <a:off x="2393151" y="4528195"/>
              <a:ext cx="1143000" cy="36933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Log</a:t>
              </a:r>
            </a:p>
            <a:p>
              <a:pPr algn="ctr"/>
              <a:r>
                <a:rPr lang="en-US" altLang="ko-KR" sz="9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Transformation</a:t>
              </a:r>
              <a:endParaRPr lang="ko-KR" altLang="en-US" sz="900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C47889BE-B75A-4A5E-9D6D-509CEF29244A}"/>
                </a:ext>
              </a:extLst>
            </p:cNvPr>
            <p:cNvSpPr/>
            <p:nvPr/>
          </p:nvSpPr>
          <p:spPr>
            <a:xfrm>
              <a:off x="2393151" y="4921680"/>
              <a:ext cx="1143000" cy="36933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Min-Max</a:t>
              </a:r>
              <a:r>
                <a:rPr lang="ko-KR" altLang="en-US" sz="11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r>
                <a:rPr lang="en-US" altLang="ko-KR" sz="11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Scaling</a:t>
              </a:r>
              <a:endParaRPr lang="ko-KR" altLang="en-US" sz="1100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B2875232-548F-4B43-9F09-06AEA2014B8A}"/>
                </a:ext>
              </a:extLst>
            </p:cNvPr>
            <p:cNvSpPr/>
            <p:nvPr/>
          </p:nvSpPr>
          <p:spPr>
            <a:xfrm>
              <a:off x="2393151" y="5315165"/>
              <a:ext cx="1143000" cy="36933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3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Parameter</a:t>
              </a:r>
              <a:r>
                <a:rPr lang="ko-KR" altLang="en-US" sz="1403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r>
                <a:rPr lang="en-US" altLang="ko-KR" sz="1403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Grid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49A70247-7EE0-439E-981A-29E9A0AE4CB7}"/>
                </a:ext>
              </a:extLst>
            </p:cNvPr>
            <p:cNvSpPr/>
            <p:nvPr/>
          </p:nvSpPr>
          <p:spPr>
            <a:xfrm>
              <a:off x="2393151" y="5708650"/>
              <a:ext cx="1143000" cy="36933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rgbClr val="FF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f-</a:t>
              </a:r>
              <a:r>
                <a:rPr lang="en-US" altLang="ko-KR" sz="1200" b="1" dirty="0" err="1">
                  <a:solidFill>
                    <a:srgbClr val="FF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classif</a:t>
              </a:r>
              <a:endParaRPr lang="en-US" altLang="ko-KR" sz="1200" b="1" dirty="0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 algn="ctr"/>
              <a:r>
                <a:rPr lang="en-US" altLang="ko-KR" sz="1200" b="1" dirty="0">
                  <a:solidFill>
                    <a:srgbClr val="FF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chi2</a:t>
              </a:r>
              <a:endParaRPr lang="ko-KR" altLang="en-US" sz="1200" b="1" dirty="0">
                <a:solidFill>
                  <a:srgbClr val="FF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0FD75454-4607-413A-BA06-3D3AEDF1B44D}"/>
                </a:ext>
              </a:extLst>
            </p:cNvPr>
            <p:cNvCxnSpPr>
              <a:stCxn id="12" idx="3"/>
              <a:endCxn id="21" idx="1"/>
            </p:cNvCxnSpPr>
            <p:nvPr/>
          </p:nvCxnSpPr>
          <p:spPr>
            <a:xfrm>
              <a:off x="2019300" y="2743269"/>
              <a:ext cx="3738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B7A339FD-A401-44E9-AFD3-77FDC20BC8D7}"/>
                </a:ext>
              </a:extLst>
            </p:cNvPr>
            <p:cNvCxnSpPr/>
            <p:nvPr/>
          </p:nvCxnSpPr>
          <p:spPr>
            <a:xfrm>
              <a:off x="2019299" y="3133543"/>
              <a:ext cx="3738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DFBCFB95-B235-4167-8E7F-BFC1B8A1FF86}"/>
                </a:ext>
              </a:extLst>
            </p:cNvPr>
            <p:cNvCxnSpPr/>
            <p:nvPr/>
          </p:nvCxnSpPr>
          <p:spPr>
            <a:xfrm>
              <a:off x="2019299" y="3503715"/>
              <a:ext cx="3738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47EFE8DE-6C2C-4A56-A451-F522FCB8793B}"/>
                </a:ext>
              </a:extLst>
            </p:cNvPr>
            <p:cNvCxnSpPr/>
            <p:nvPr/>
          </p:nvCxnSpPr>
          <p:spPr>
            <a:xfrm>
              <a:off x="2019298" y="3924107"/>
              <a:ext cx="3738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E3486377-4134-4A73-8FE5-E4C98374E085}"/>
                </a:ext>
              </a:extLst>
            </p:cNvPr>
            <p:cNvCxnSpPr/>
            <p:nvPr/>
          </p:nvCxnSpPr>
          <p:spPr>
            <a:xfrm>
              <a:off x="2019298" y="4319376"/>
              <a:ext cx="3738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2478EC3B-A1B3-433A-9018-6E476B1B9424}"/>
                </a:ext>
              </a:extLst>
            </p:cNvPr>
            <p:cNvCxnSpPr/>
            <p:nvPr/>
          </p:nvCxnSpPr>
          <p:spPr>
            <a:xfrm>
              <a:off x="2019297" y="4712861"/>
              <a:ext cx="3738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F71C8622-815D-49F9-B020-49F458BE8E28}"/>
                </a:ext>
              </a:extLst>
            </p:cNvPr>
            <p:cNvCxnSpPr/>
            <p:nvPr/>
          </p:nvCxnSpPr>
          <p:spPr>
            <a:xfrm>
              <a:off x="2019297" y="5106346"/>
              <a:ext cx="3738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5CFBF8DA-CB95-4FC4-BCED-43138940DBF4}"/>
                </a:ext>
              </a:extLst>
            </p:cNvPr>
            <p:cNvCxnSpPr/>
            <p:nvPr/>
          </p:nvCxnSpPr>
          <p:spPr>
            <a:xfrm>
              <a:off x="2019296" y="5499831"/>
              <a:ext cx="3738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1F9CDAF0-725B-4C28-BED8-4D5DF33088DD}"/>
                </a:ext>
              </a:extLst>
            </p:cNvPr>
            <p:cNvCxnSpPr/>
            <p:nvPr/>
          </p:nvCxnSpPr>
          <p:spPr>
            <a:xfrm>
              <a:off x="2019296" y="5893316"/>
              <a:ext cx="3738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47BE9B2-FC96-46A5-AED6-D10691C525B7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5685381" y="2473871"/>
            <a:ext cx="923258" cy="32903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90BE6F6-17ED-41F3-89A9-79C634020723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5685381" y="5764224"/>
            <a:ext cx="923259" cy="5792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670D298-0602-4D4F-BCD8-3DE26C5B9DDB}"/>
              </a:ext>
            </a:extLst>
          </p:cNvPr>
          <p:cNvGrpSpPr/>
          <p:nvPr/>
        </p:nvGrpSpPr>
        <p:grpSpPr>
          <a:xfrm>
            <a:off x="6608639" y="2473871"/>
            <a:ext cx="3893408" cy="3869577"/>
            <a:chOff x="4451350" y="2508250"/>
            <a:chExt cx="3886198" cy="3520462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1180642-F027-41AF-8605-9AB40B16623F}"/>
                </a:ext>
              </a:extLst>
            </p:cNvPr>
            <p:cNvSpPr/>
            <p:nvPr/>
          </p:nvSpPr>
          <p:spPr>
            <a:xfrm>
              <a:off x="4451350" y="2509333"/>
              <a:ext cx="3886198" cy="351937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803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AD1D66F7-BA62-4DA7-8EA0-62A7A37343DC}"/>
                </a:ext>
              </a:extLst>
            </p:cNvPr>
            <p:cNvCxnSpPr/>
            <p:nvPr/>
          </p:nvCxnSpPr>
          <p:spPr>
            <a:xfrm>
              <a:off x="6374413" y="2508250"/>
              <a:ext cx="0" cy="351937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6EE530-0D47-484B-B716-2A10E5576A20}"/>
                </a:ext>
              </a:extLst>
            </p:cNvPr>
            <p:cNvSpPr txBox="1"/>
            <p:nvPr/>
          </p:nvSpPr>
          <p:spPr>
            <a:xfrm>
              <a:off x="4659173" y="2723693"/>
              <a:ext cx="764772" cy="280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3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KNN</a:t>
              </a:r>
              <a:endParaRPr lang="ko-KR" altLang="en-US" sz="1403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B17A6FA-E47A-4796-9D7B-0583EC162DA6}"/>
                </a:ext>
              </a:extLst>
            </p:cNvPr>
            <p:cNvSpPr txBox="1"/>
            <p:nvPr/>
          </p:nvSpPr>
          <p:spPr>
            <a:xfrm>
              <a:off x="4659173" y="3185148"/>
              <a:ext cx="2857499" cy="252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Logistic Regression</a:t>
              </a:r>
              <a:endParaRPr lang="ko-KR" altLang="en-US" sz="1200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3F26C87-2373-4F72-BF5B-2586B48F0A50}"/>
                </a:ext>
              </a:extLst>
            </p:cNvPr>
            <p:cNvSpPr txBox="1"/>
            <p:nvPr/>
          </p:nvSpPr>
          <p:spPr>
            <a:xfrm>
              <a:off x="4659173" y="4489855"/>
              <a:ext cx="2012150" cy="280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3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Random Forest</a:t>
              </a:r>
              <a:endParaRPr lang="ko-KR" altLang="en-US" sz="1403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31C85E1-57E9-445D-8BD3-5C051AE545E2}"/>
                </a:ext>
              </a:extLst>
            </p:cNvPr>
            <p:cNvSpPr txBox="1"/>
            <p:nvPr/>
          </p:nvSpPr>
          <p:spPr>
            <a:xfrm>
              <a:off x="4659173" y="4111381"/>
              <a:ext cx="1219197" cy="280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3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SVM</a:t>
              </a:r>
              <a:endParaRPr lang="ko-KR" altLang="en-US" sz="1403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50C5299-4750-43D8-846E-4F1B529D23FB}"/>
                </a:ext>
              </a:extLst>
            </p:cNvPr>
            <p:cNvSpPr txBox="1"/>
            <p:nvPr/>
          </p:nvSpPr>
          <p:spPr>
            <a:xfrm>
              <a:off x="4659173" y="4952150"/>
              <a:ext cx="2012150" cy="280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3" dirty="0" err="1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XGBoost</a:t>
              </a:r>
              <a:endParaRPr lang="ko-KR" altLang="en-US" sz="1403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117C1D3-59F7-4A0E-AABB-3195E6114507}"/>
                </a:ext>
              </a:extLst>
            </p:cNvPr>
            <p:cNvSpPr txBox="1"/>
            <p:nvPr/>
          </p:nvSpPr>
          <p:spPr>
            <a:xfrm>
              <a:off x="4659173" y="5408268"/>
              <a:ext cx="2012150" cy="280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3" dirty="0" err="1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LightGBM</a:t>
              </a:r>
              <a:endParaRPr lang="ko-KR" altLang="en-US" sz="1403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18CD81B-1D5D-4E9D-8C5A-135FB2F271B5}"/>
                </a:ext>
              </a:extLst>
            </p:cNvPr>
            <p:cNvSpPr txBox="1"/>
            <p:nvPr/>
          </p:nvSpPr>
          <p:spPr>
            <a:xfrm>
              <a:off x="4659173" y="3648264"/>
              <a:ext cx="2857499" cy="280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3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Decision Tree</a:t>
              </a:r>
              <a:endParaRPr lang="ko-KR" altLang="en-US" sz="1403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C992544-0C90-4337-9D7F-6664747A976F}"/>
                </a:ext>
              </a:extLst>
            </p:cNvPr>
            <p:cNvSpPr txBox="1"/>
            <p:nvPr/>
          </p:nvSpPr>
          <p:spPr>
            <a:xfrm>
              <a:off x="6436511" y="2723693"/>
              <a:ext cx="1523999" cy="280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3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단순한 모형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02B9222-0A31-484A-9AEB-3D9E667DE3A2}"/>
                </a:ext>
              </a:extLst>
            </p:cNvPr>
            <p:cNvSpPr txBox="1"/>
            <p:nvPr/>
          </p:nvSpPr>
          <p:spPr>
            <a:xfrm>
              <a:off x="6436511" y="3197036"/>
              <a:ext cx="1857726" cy="280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3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Cut Off Value </a:t>
              </a:r>
              <a:r>
                <a:rPr lang="ko-KR" altLang="en-US" sz="1403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조정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587A785-148E-4C44-B007-3FBB9CF6C1C2}"/>
                </a:ext>
              </a:extLst>
            </p:cNvPr>
            <p:cNvSpPr txBox="1"/>
            <p:nvPr/>
          </p:nvSpPr>
          <p:spPr>
            <a:xfrm>
              <a:off x="6436511" y="3653154"/>
              <a:ext cx="1706363" cy="280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3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분류규칙 발견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BB7F9AE-E856-48ED-B12E-F984867892C8}"/>
                </a:ext>
              </a:extLst>
            </p:cNvPr>
            <p:cNvSpPr txBox="1"/>
            <p:nvPr/>
          </p:nvSpPr>
          <p:spPr>
            <a:xfrm>
              <a:off x="6436511" y="4107559"/>
              <a:ext cx="1838939" cy="280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3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결정경계와 </a:t>
              </a:r>
              <a:r>
                <a:rPr lang="ko-KR" altLang="en-US" sz="1403" dirty="0" err="1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커널트릭</a:t>
              </a:r>
              <a:endParaRPr lang="ko-KR" altLang="en-US" sz="1403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827E5BD-40F9-4A8E-A266-44A931EE3083}"/>
                </a:ext>
              </a:extLst>
            </p:cNvPr>
            <p:cNvSpPr txBox="1"/>
            <p:nvPr/>
          </p:nvSpPr>
          <p:spPr>
            <a:xfrm>
              <a:off x="6436511" y="4565959"/>
              <a:ext cx="1706363" cy="280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3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Tree </a:t>
              </a:r>
              <a:r>
                <a:rPr lang="ko-KR" altLang="en-US" sz="1403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기반 앙상블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6B55140-E696-4E61-BC21-0C446B2E2087}"/>
                </a:ext>
              </a:extLst>
            </p:cNvPr>
            <p:cNvSpPr txBox="1"/>
            <p:nvPr/>
          </p:nvSpPr>
          <p:spPr>
            <a:xfrm>
              <a:off x="6436511" y="5011755"/>
              <a:ext cx="1706363" cy="280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3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Tree </a:t>
              </a:r>
              <a:r>
                <a:rPr lang="ko-KR" altLang="en-US" sz="1403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기반 앙상블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C9A3D65-7B69-4B85-B999-67B4619EA496}"/>
                </a:ext>
              </a:extLst>
            </p:cNvPr>
            <p:cNvSpPr txBox="1"/>
            <p:nvPr/>
          </p:nvSpPr>
          <p:spPr>
            <a:xfrm>
              <a:off x="6436511" y="5408268"/>
              <a:ext cx="1706363" cy="280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3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Tree </a:t>
              </a:r>
              <a:r>
                <a:rPr lang="ko-KR" altLang="en-US" sz="1403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기반 앙상블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B94A0BAC-FDB5-4E7B-A282-F98DD25408D8}"/>
              </a:ext>
            </a:extLst>
          </p:cNvPr>
          <p:cNvSpPr txBox="1"/>
          <p:nvPr/>
        </p:nvSpPr>
        <p:spPr>
          <a:xfrm>
            <a:off x="2992110" y="2441230"/>
            <a:ext cx="1100675" cy="370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3" b="1" i="1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logical</a:t>
            </a:r>
            <a:endParaRPr lang="ko-KR" altLang="en-US" sz="1803" b="1" i="1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DDE19DC-5900-44AB-A3AD-5BFC222B7771}"/>
              </a:ext>
            </a:extLst>
          </p:cNvPr>
          <p:cNvSpPr txBox="1"/>
          <p:nvPr/>
        </p:nvSpPr>
        <p:spPr>
          <a:xfrm>
            <a:off x="4505763" y="2415540"/>
            <a:ext cx="1100675" cy="370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3" b="1" i="1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python</a:t>
            </a:r>
            <a:endParaRPr lang="ko-KR" altLang="en-US" sz="1803" b="1" i="1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27EAE13-7D0E-4D26-8028-1FA77F22A2B0}"/>
              </a:ext>
            </a:extLst>
          </p:cNvPr>
          <p:cNvSpPr txBox="1"/>
          <p:nvPr/>
        </p:nvSpPr>
        <p:spPr>
          <a:xfrm>
            <a:off x="179804" y="1404431"/>
            <a:ext cx="5916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모델링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12CE982-7CC0-4010-9421-023935EA957C}"/>
              </a:ext>
            </a:extLst>
          </p:cNvPr>
          <p:cNvSpPr txBox="1"/>
          <p:nvPr/>
        </p:nvSpPr>
        <p:spPr>
          <a:xfrm>
            <a:off x="179804" y="2305012"/>
            <a:ext cx="393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분석 모델 설계 프로세스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35ABF28-2E25-4FBF-8BF6-13F99CF5DCC9}"/>
              </a:ext>
            </a:extLst>
          </p:cNvPr>
          <p:cNvSpPr txBox="1"/>
          <p:nvPr/>
        </p:nvSpPr>
        <p:spPr>
          <a:xfrm>
            <a:off x="179804" y="1076786"/>
            <a:ext cx="357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모델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5680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87FA559-09BB-4437-9824-D00C6BF601B5}"/>
              </a:ext>
            </a:extLst>
          </p:cNvPr>
          <p:cNvSpPr/>
          <p:nvPr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chemeClr val="dk1">
              <a:alpha val="67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근덕초등학교 양평분교(폐교) | 강원도 삼척 근덕면 양리길 134">
            <a:extLst>
              <a:ext uri="{FF2B5EF4-FFF2-40B4-BE49-F238E27FC236}">
                <a16:creationId xmlns:a16="http://schemas.microsoft.com/office/drawing/2014/main" id="{2F80D7DE-84F8-4B44-A6AD-81BED4D3D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4C57862-2B12-4D14-977A-07252FBFE17A}"/>
              </a:ext>
            </a:extLst>
          </p:cNvPr>
          <p:cNvSpPr/>
          <p:nvPr/>
        </p:nvSpPr>
        <p:spPr>
          <a:xfrm>
            <a:off x="0" y="1"/>
            <a:ext cx="12164595" cy="6858000"/>
          </a:xfrm>
          <a:prstGeom prst="rect">
            <a:avLst/>
          </a:prstGeom>
          <a:gradFill>
            <a:gsLst>
              <a:gs pos="20000">
                <a:schemeClr val="tx1"/>
              </a:gs>
              <a:gs pos="68000">
                <a:srgbClr val="000000">
                  <a:alpha val="67000"/>
                </a:srgbClr>
              </a:gs>
              <a:gs pos="27000">
                <a:schemeClr val="tx1">
                  <a:alpha val="63000"/>
                </a:schemeClr>
              </a:gs>
              <a:gs pos="100000">
                <a:schemeClr val="tx1">
                  <a:alpha val="18000"/>
                </a:schemeClr>
              </a:gs>
            </a:gsLst>
            <a:lin ang="0" scaled="0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58" name="표 8">
            <a:extLst>
              <a:ext uri="{FF2B5EF4-FFF2-40B4-BE49-F238E27FC236}">
                <a16:creationId xmlns:a16="http://schemas.microsoft.com/office/drawing/2014/main" id="{A7940276-0585-4C26-B805-62A15A829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037293"/>
              </p:ext>
            </p:extLst>
          </p:nvPr>
        </p:nvGraphicFramePr>
        <p:xfrm>
          <a:off x="2325156" y="2787312"/>
          <a:ext cx="4665530" cy="378527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61175">
                  <a:extLst>
                    <a:ext uri="{9D8B030D-6E8A-4147-A177-3AD203B41FA5}">
                      <a16:colId xmlns:a16="http://schemas.microsoft.com/office/drawing/2014/main" val="3507003360"/>
                    </a:ext>
                  </a:extLst>
                </a:gridCol>
                <a:gridCol w="1730131">
                  <a:extLst>
                    <a:ext uri="{9D8B030D-6E8A-4147-A177-3AD203B41FA5}">
                      <a16:colId xmlns:a16="http://schemas.microsoft.com/office/drawing/2014/main" val="1937475623"/>
                    </a:ext>
                  </a:extLst>
                </a:gridCol>
                <a:gridCol w="1974224">
                  <a:extLst>
                    <a:ext uri="{9D8B030D-6E8A-4147-A177-3AD203B41FA5}">
                      <a16:colId xmlns:a16="http://schemas.microsoft.com/office/drawing/2014/main" val="1461654739"/>
                    </a:ext>
                  </a:extLst>
                </a:gridCol>
              </a:tblGrid>
              <a:tr h="46162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모델 튜닝</a:t>
                      </a:r>
                    </a:p>
                  </a:txBody>
                  <a:tcPr marL="91610" marR="91610" marT="45805" marB="45805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튜닝 결과</a:t>
                      </a:r>
                    </a:p>
                  </a:txBody>
                  <a:tcPr marL="91610" marR="91610" marT="45805" marB="45805"/>
                </a:tc>
                <a:extLst>
                  <a:ext uri="{0D108BD9-81ED-4DB2-BD59-A6C34878D82A}">
                    <a16:rowId xmlns:a16="http://schemas.microsoft.com/office/drawing/2014/main" val="2551766752"/>
                  </a:ext>
                </a:extLst>
              </a:tr>
              <a:tr h="46162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F1-Score(</a:t>
                      </a:r>
                      <a:r>
                        <a:rPr lang="ko-KR" altLang="en-US" sz="1400" b="1" dirty="0"/>
                        <a:t>가중평균</a:t>
                      </a:r>
                      <a:r>
                        <a:rPr lang="en-US" altLang="ko-KR" sz="1400" b="1" dirty="0"/>
                        <a:t>)</a:t>
                      </a:r>
                      <a:endParaRPr lang="ko-KR" altLang="en-US" sz="1400" b="1" dirty="0"/>
                    </a:p>
                  </a:txBody>
                  <a:tcPr marL="91610" marR="91610" marT="45805" marB="45805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0.42</a:t>
                      </a:r>
                      <a:endParaRPr lang="ko-KR" altLang="en-US" sz="1400" b="1" dirty="0"/>
                    </a:p>
                  </a:txBody>
                  <a:tcPr marL="91610" marR="91610" marT="45805" marB="45805" anchor="ctr"/>
                </a:tc>
                <a:extLst>
                  <a:ext uri="{0D108BD9-81ED-4DB2-BD59-A6C34878D82A}">
                    <a16:rowId xmlns:a16="http://schemas.microsoft.com/office/drawing/2014/main" val="1864659862"/>
                  </a:ext>
                </a:extLst>
              </a:tr>
              <a:tr h="46162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최적 모델</a:t>
                      </a:r>
                    </a:p>
                  </a:txBody>
                  <a:tcPr marL="91610" marR="91610" marT="45805" marB="45805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/>
                        <a:t>LightGBM</a:t>
                      </a:r>
                      <a:endParaRPr lang="ko-KR" altLang="en-US" sz="1400" b="1" dirty="0"/>
                    </a:p>
                  </a:txBody>
                  <a:tcPr marL="91610" marR="91610" marT="45805" marB="45805" anchor="ctr"/>
                </a:tc>
                <a:extLst>
                  <a:ext uri="{0D108BD9-81ED-4DB2-BD59-A6C34878D82A}">
                    <a16:rowId xmlns:a16="http://schemas.microsoft.com/office/drawing/2014/main" val="390554305"/>
                  </a:ext>
                </a:extLst>
              </a:tr>
              <a:tr h="487733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/>
                        <a:t>최적</a:t>
                      </a:r>
                      <a:endParaRPr lang="en-US" altLang="ko-KR" sz="1400" b="1" dirty="0"/>
                    </a:p>
                    <a:p>
                      <a:pPr latinLnBrk="1"/>
                      <a:r>
                        <a:rPr lang="ko-KR" altLang="en-US" sz="1400" b="1" dirty="0"/>
                        <a:t>파라미터</a:t>
                      </a:r>
                    </a:p>
                  </a:txBody>
                  <a:tcPr marL="91610" marR="91610" marT="45805" marB="4580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err="1"/>
                        <a:t>learning_rate</a:t>
                      </a:r>
                      <a:endParaRPr lang="ko-KR" altLang="en-US" sz="1400" b="1" dirty="0"/>
                    </a:p>
                  </a:txBody>
                  <a:tcPr marL="91610" marR="91610" marT="45805" marB="4580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0.2</a:t>
                      </a:r>
                      <a:endParaRPr lang="ko-KR" altLang="en-US" sz="1400" b="1" dirty="0"/>
                    </a:p>
                  </a:txBody>
                  <a:tcPr marL="91610" marR="91610" marT="45805" marB="45805" anchor="ctr"/>
                </a:tc>
                <a:extLst>
                  <a:ext uri="{0D108BD9-81ED-4DB2-BD59-A6C34878D82A}">
                    <a16:rowId xmlns:a16="http://schemas.microsoft.com/office/drawing/2014/main" val="3308181240"/>
                  </a:ext>
                </a:extLst>
              </a:tr>
              <a:tr h="46162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err="1"/>
                        <a:t>max_depth</a:t>
                      </a:r>
                      <a:endParaRPr lang="ko-KR" altLang="en-US" sz="1400" b="1" dirty="0"/>
                    </a:p>
                  </a:txBody>
                  <a:tcPr marL="91610" marR="91610" marT="45805" marB="4580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 marL="91610" marR="91610" marT="45805" marB="45805" anchor="ctr"/>
                </a:tc>
                <a:extLst>
                  <a:ext uri="{0D108BD9-81ED-4DB2-BD59-A6C34878D82A}">
                    <a16:rowId xmlns:a16="http://schemas.microsoft.com/office/drawing/2014/main" val="3946548914"/>
                  </a:ext>
                </a:extLst>
              </a:tr>
              <a:tr h="66631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err="1"/>
                        <a:t>n_estimators</a:t>
                      </a:r>
                      <a:endParaRPr lang="ko-KR" altLang="en-US" sz="1400" b="1" dirty="0"/>
                    </a:p>
                  </a:txBody>
                  <a:tcPr marL="91610" marR="91610" marT="45805" marB="4580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5</a:t>
                      </a:r>
                      <a:endParaRPr lang="ko-KR" altLang="en-US" sz="1400" b="1" dirty="0"/>
                    </a:p>
                  </a:txBody>
                  <a:tcPr marL="91610" marR="91610" marT="45805" marB="45805" anchor="ctr"/>
                </a:tc>
                <a:extLst>
                  <a:ext uri="{0D108BD9-81ED-4DB2-BD59-A6C34878D82A}">
                    <a16:rowId xmlns:a16="http://schemas.microsoft.com/office/drawing/2014/main" val="219839996"/>
                  </a:ext>
                </a:extLst>
              </a:tr>
              <a:tr h="784751">
                <a:tc gridSpan="2"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/>
                        <a:t>최적 변수 조합</a:t>
                      </a:r>
                    </a:p>
                  </a:txBody>
                  <a:tcPr marL="91610" marR="91610" marT="45805" marB="45805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폐교 총 가격 외 </a:t>
                      </a:r>
                      <a:r>
                        <a:rPr lang="en-US" altLang="ko-KR" sz="1400" b="1" dirty="0"/>
                        <a:t>33</a:t>
                      </a:r>
                      <a:r>
                        <a:rPr lang="ko-KR" altLang="en-US" sz="1400" b="1" dirty="0"/>
                        <a:t>종</a:t>
                      </a:r>
                    </a:p>
                  </a:txBody>
                  <a:tcPr marL="91610" marR="91610" marT="45805" marB="45805" anchor="ctr"/>
                </a:tc>
                <a:extLst>
                  <a:ext uri="{0D108BD9-81ED-4DB2-BD59-A6C34878D82A}">
                    <a16:rowId xmlns:a16="http://schemas.microsoft.com/office/drawing/2014/main" val="3655544160"/>
                  </a:ext>
                </a:extLst>
              </a:tr>
            </a:tbl>
          </a:graphicData>
        </a:graphic>
      </p:graphicFrame>
      <p:pic>
        <p:nvPicPr>
          <p:cNvPr id="59" name="Picture 2">
            <a:extLst>
              <a:ext uri="{FF2B5EF4-FFF2-40B4-BE49-F238E27FC236}">
                <a16:creationId xmlns:a16="http://schemas.microsoft.com/office/drawing/2014/main" id="{E45302EE-4D76-49E9-ADDA-ECCC74F50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442" y="2771046"/>
            <a:ext cx="4987963" cy="378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BD232596-1AF9-4AC0-8C12-AE03292B28B9}"/>
              </a:ext>
            </a:extLst>
          </p:cNvPr>
          <p:cNvSpPr/>
          <p:nvPr/>
        </p:nvSpPr>
        <p:spPr>
          <a:xfrm>
            <a:off x="7695002" y="2986620"/>
            <a:ext cx="1483722" cy="143703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3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674EA98-096D-4061-86EC-DCB20FA4DECD}"/>
              </a:ext>
            </a:extLst>
          </p:cNvPr>
          <p:cNvSpPr/>
          <p:nvPr/>
        </p:nvSpPr>
        <p:spPr>
          <a:xfrm>
            <a:off x="9728644" y="4871075"/>
            <a:ext cx="1591394" cy="1506576"/>
          </a:xfrm>
          <a:prstGeom prst="rect">
            <a:avLst/>
          </a:prstGeom>
          <a:noFill/>
          <a:ln w="444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3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1390DB-6004-4EB3-8093-B0ED01DCC5A7}"/>
              </a:ext>
            </a:extLst>
          </p:cNvPr>
          <p:cNvSpPr txBox="1"/>
          <p:nvPr/>
        </p:nvSpPr>
        <p:spPr>
          <a:xfrm>
            <a:off x="179804" y="1404431"/>
            <a:ext cx="5916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모델링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D613D3-938B-4328-9309-888513BFA56A}"/>
              </a:ext>
            </a:extLst>
          </p:cNvPr>
          <p:cNvSpPr txBox="1"/>
          <p:nvPr/>
        </p:nvSpPr>
        <p:spPr>
          <a:xfrm>
            <a:off x="179804" y="2305012"/>
            <a:ext cx="393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모델 결과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DC6F20-9553-41C9-B537-9971DBBC84FF}"/>
              </a:ext>
            </a:extLst>
          </p:cNvPr>
          <p:cNvSpPr txBox="1"/>
          <p:nvPr/>
        </p:nvSpPr>
        <p:spPr>
          <a:xfrm>
            <a:off x="179804" y="1076786"/>
            <a:ext cx="357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모델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5734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활용처 못 찾아 흉물로 방치된 농촌지역 폐교 | 연합뉴스">
            <a:extLst>
              <a:ext uri="{FF2B5EF4-FFF2-40B4-BE49-F238E27FC236}">
                <a16:creationId xmlns:a16="http://schemas.microsoft.com/office/drawing/2014/main" id="{33871BDC-847F-4849-869F-776BEA849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14205E9-2D95-451D-8292-7A9F9F4F1561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tx1">
                  <a:alpha val="22000"/>
                </a:schemeClr>
              </a:gs>
              <a:gs pos="55000">
                <a:srgbClr val="000000">
                  <a:alpha val="84000"/>
                </a:srgbClr>
              </a:gs>
              <a:gs pos="25000">
                <a:schemeClr val="tx1">
                  <a:alpha val="43000"/>
                </a:schemeClr>
              </a:gs>
              <a:gs pos="100000">
                <a:schemeClr val="tx1"/>
              </a:gs>
            </a:gsLst>
            <a:lin ang="0" scaled="0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5A0EFC-6EDD-4C95-AF72-1FD2735A197F}"/>
              </a:ext>
            </a:extLst>
          </p:cNvPr>
          <p:cNvSpPr txBox="1"/>
          <p:nvPr/>
        </p:nvSpPr>
        <p:spPr>
          <a:xfrm>
            <a:off x="8282046" y="1293718"/>
            <a:ext cx="45910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목차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4106A-5F51-40AD-8CD5-1C1F27F59313}"/>
              </a:ext>
            </a:extLst>
          </p:cNvPr>
          <p:cNvSpPr txBox="1"/>
          <p:nvPr/>
        </p:nvSpPr>
        <p:spPr>
          <a:xfrm>
            <a:off x="8282046" y="2853126"/>
            <a:ext cx="35718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배경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분석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모델 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결론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3388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2EB62D8-57CE-428B-9248-0F5822E2726E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69C9779-219B-42F5-837C-C70F640F689C}"/>
              </a:ext>
            </a:extLst>
          </p:cNvPr>
          <p:cNvGrpSpPr/>
          <p:nvPr/>
        </p:nvGrpSpPr>
        <p:grpSpPr>
          <a:xfrm>
            <a:off x="766617" y="2461461"/>
            <a:ext cx="10658765" cy="3976254"/>
            <a:chOff x="766618" y="2406073"/>
            <a:chExt cx="10658765" cy="397625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01EAF7F-53F4-4BC1-AAAF-8658A4CEC16C}"/>
                </a:ext>
              </a:extLst>
            </p:cNvPr>
            <p:cNvSpPr/>
            <p:nvPr/>
          </p:nvSpPr>
          <p:spPr>
            <a:xfrm>
              <a:off x="766618" y="2770910"/>
              <a:ext cx="5369491" cy="3611417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6736706-97E7-4108-97F1-5FBD5AAF7E1E}"/>
                </a:ext>
              </a:extLst>
            </p:cNvPr>
            <p:cNvSpPr/>
            <p:nvPr/>
          </p:nvSpPr>
          <p:spPr>
            <a:xfrm>
              <a:off x="6096001" y="2770910"/>
              <a:ext cx="5329382" cy="361141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B5242AF-C9A2-437C-880E-903C02CB3B28}"/>
                </a:ext>
              </a:extLst>
            </p:cNvPr>
            <p:cNvSpPr/>
            <p:nvPr/>
          </p:nvSpPr>
          <p:spPr>
            <a:xfrm>
              <a:off x="2216727" y="2461461"/>
              <a:ext cx="2225964" cy="7296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한계점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D6EAEE9-84EB-44CB-BD26-042623240970}"/>
                </a:ext>
              </a:extLst>
            </p:cNvPr>
            <p:cNvSpPr/>
            <p:nvPr/>
          </p:nvSpPr>
          <p:spPr>
            <a:xfrm>
              <a:off x="7749309" y="2406073"/>
              <a:ext cx="2225964" cy="7296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기대효과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C2D1C3-2E8C-41FB-96A7-92403231C9AE}"/>
                </a:ext>
              </a:extLst>
            </p:cNvPr>
            <p:cNvSpPr txBox="1"/>
            <p:nvPr/>
          </p:nvSpPr>
          <p:spPr>
            <a:xfrm>
              <a:off x="6408238" y="3660263"/>
              <a:ext cx="4969849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반복적 구조의 업무 프로세스 개선</a:t>
              </a:r>
              <a:endPara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표준 분석 모델로서 활용되어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지역에 관계 없이 적용 가능</a:t>
              </a:r>
              <a:endPara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특정 지점의 위치에 대한 정보와 연계하여 부가가치 창출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2B4A77-91E0-475E-A4EF-AA8F1C999F9A}"/>
                </a:ext>
              </a:extLst>
            </p:cNvPr>
            <p:cNvSpPr txBox="1"/>
            <p:nvPr/>
          </p:nvSpPr>
          <p:spPr>
            <a:xfrm>
              <a:off x="1051831" y="3660263"/>
              <a:ext cx="4908105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ko-KR" altLang="en-US" dirty="0">
                  <a:solidFill>
                    <a:schemeClr val="bg1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현재 모델의 낮은 신뢰도로 인해 실무 적용은 어려움</a:t>
              </a:r>
              <a:endPara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solidFill>
                    <a:schemeClr val="bg1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폐교 선정에는 불확실한 내부요인들이 있음</a:t>
              </a:r>
              <a:endPara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solidFill>
                    <a:schemeClr val="bg1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과거 활용 사례</a:t>
              </a:r>
              <a:r>
                <a:rPr lang="en-US" altLang="ko-KR" dirty="0">
                  <a:solidFill>
                    <a:schemeClr val="bg1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주변 지역 특징만을 고려하므로 가장 결정적 요인인 주민들의 의견과 다를 수 있음</a:t>
              </a:r>
              <a:endPara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endPara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8CCE345-EF7B-4CFA-9CB7-F36528E7CBF0}"/>
              </a:ext>
            </a:extLst>
          </p:cNvPr>
          <p:cNvSpPr txBox="1"/>
          <p:nvPr/>
        </p:nvSpPr>
        <p:spPr>
          <a:xfrm>
            <a:off x="179804" y="1404431"/>
            <a:ext cx="5916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결론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294B7A-F607-4081-B2D3-00820FC8333A}"/>
              </a:ext>
            </a:extLst>
          </p:cNvPr>
          <p:cNvSpPr txBox="1"/>
          <p:nvPr/>
        </p:nvSpPr>
        <p:spPr>
          <a:xfrm>
            <a:off x="179804" y="2305012"/>
            <a:ext cx="393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한계점 및 기대효과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D5B4D0-6D1A-4331-B6D9-A37178C83C61}"/>
              </a:ext>
            </a:extLst>
          </p:cNvPr>
          <p:cNvSpPr txBox="1"/>
          <p:nvPr/>
        </p:nvSpPr>
        <p:spPr>
          <a:xfrm>
            <a:off x="179804" y="1076786"/>
            <a:ext cx="357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결론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8577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인근 학교 전학 짐싸는 아이들… 서울까지 번진 &amp;#39;저출산 폐교&amp;#39; : 뉴스 : 동아닷컴">
            <a:extLst>
              <a:ext uri="{FF2B5EF4-FFF2-40B4-BE49-F238E27FC236}">
                <a16:creationId xmlns:a16="http://schemas.microsoft.com/office/drawing/2014/main" id="{66A608F6-BBDB-43D8-A71C-2A721DDD2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270" y="0"/>
            <a:ext cx="10167730" cy="6863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4C57862-2B12-4D14-977A-07252FBFE17A}"/>
              </a:ext>
            </a:extLst>
          </p:cNvPr>
          <p:cNvSpPr/>
          <p:nvPr/>
        </p:nvSpPr>
        <p:spPr>
          <a:xfrm>
            <a:off x="0" y="0"/>
            <a:ext cx="12192000" cy="6981825"/>
          </a:xfrm>
          <a:prstGeom prst="rect">
            <a:avLst/>
          </a:prstGeom>
          <a:gradFill>
            <a:gsLst>
              <a:gs pos="15000">
                <a:schemeClr val="tx1"/>
              </a:gs>
              <a:gs pos="68000">
                <a:srgbClr val="000000">
                  <a:alpha val="22000"/>
                </a:srgbClr>
              </a:gs>
              <a:gs pos="42000">
                <a:schemeClr val="tx1">
                  <a:alpha val="63000"/>
                </a:schemeClr>
              </a:gs>
              <a:gs pos="100000">
                <a:schemeClr val="tx1">
                  <a:alpha val="99000"/>
                </a:schemeClr>
              </a:gs>
            </a:gsLst>
            <a:lin ang="0" scaled="0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87FA559-09BB-4437-9824-D00C6BF601B5}"/>
              </a:ext>
            </a:extLst>
          </p:cNvPr>
          <p:cNvSpPr/>
          <p:nvPr/>
        </p:nvSpPr>
        <p:spPr>
          <a:xfrm>
            <a:off x="0" y="0"/>
            <a:ext cx="2024270" cy="6858000"/>
          </a:xfrm>
          <a:prstGeom prst="rect">
            <a:avLst/>
          </a:prstGeom>
          <a:solidFill>
            <a:schemeClr val="dk1">
              <a:alpha val="67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8CF761-D4E4-4AFA-8DFC-A295CB974F4B}"/>
              </a:ext>
            </a:extLst>
          </p:cNvPr>
          <p:cNvSpPr txBox="1"/>
          <p:nvPr/>
        </p:nvSpPr>
        <p:spPr>
          <a:xfrm>
            <a:off x="27404" y="1293718"/>
            <a:ext cx="52352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폐교현황실태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9A9A5C-073E-4270-8FB7-24C9BB746280}"/>
              </a:ext>
            </a:extLst>
          </p:cNvPr>
          <p:cNvSpPr txBox="1"/>
          <p:nvPr/>
        </p:nvSpPr>
        <p:spPr>
          <a:xfrm>
            <a:off x="27405" y="924386"/>
            <a:ext cx="357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배경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FB55088E-87DA-4B46-9D18-AD03AF151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7" y="2401714"/>
            <a:ext cx="9983485" cy="419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68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6586F52C-DF1B-40CE-AF8F-01FA035ED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791" y="0"/>
            <a:ext cx="9273209" cy="68631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BD865C4-CC1C-42C0-A19B-D2F8BE668ADC}"/>
              </a:ext>
            </a:extLst>
          </p:cNvPr>
          <p:cNvSpPr/>
          <p:nvPr/>
        </p:nvSpPr>
        <p:spPr>
          <a:xfrm>
            <a:off x="-27406" y="0"/>
            <a:ext cx="12192001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71000">
                <a:srgbClr val="000000">
                  <a:alpha val="40000"/>
                </a:srgbClr>
              </a:gs>
              <a:gs pos="27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89F464-8361-4029-A3CF-B8BD53527A10}"/>
              </a:ext>
            </a:extLst>
          </p:cNvPr>
          <p:cNvSpPr txBox="1"/>
          <p:nvPr/>
        </p:nvSpPr>
        <p:spPr>
          <a:xfrm>
            <a:off x="27405" y="1293718"/>
            <a:ext cx="45910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폐교증가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7AAB57-CC9E-424B-B433-2A4C9FA75328}"/>
              </a:ext>
            </a:extLst>
          </p:cNvPr>
          <p:cNvSpPr txBox="1"/>
          <p:nvPr/>
        </p:nvSpPr>
        <p:spPr>
          <a:xfrm>
            <a:off x="27405" y="924386"/>
            <a:ext cx="357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배경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CF3E91C8-9536-4401-9B69-A4811030E66F}"/>
              </a:ext>
            </a:extLst>
          </p:cNvPr>
          <p:cNvGraphicFramePr>
            <a:graphicFrameLocks/>
          </p:cNvGraphicFramePr>
          <p:nvPr/>
        </p:nvGraphicFramePr>
        <p:xfrm>
          <a:off x="6908801" y="214707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01B4BA13-F4B6-44BD-81F0-992B9FCD42A8}"/>
              </a:ext>
            </a:extLst>
          </p:cNvPr>
          <p:cNvGraphicFramePr>
            <a:graphicFrameLocks/>
          </p:cNvGraphicFramePr>
          <p:nvPr/>
        </p:nvGraphicFramePr>
        <p:xfrm>
          <a:off x="7061201" y="229947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6B482AD8-382C-4450-A6A9-2A1FD7D581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0564641"/>
              </p:ext>
            </p:extLst>
          </p:nvPr>
        </p:nvGraphicFramePr>
        <p:xfrm>
          <a:off x="723812" y="2361264"/>
          <a:ext cx="3669466" cy="18422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AC497084-1E48-44B5-AC50-242F407C83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0692874"/>
              </p:ext>
            </p:extLst>
          </p:nvPr>
        </p:nvGraphicFramePr>
        <p:xfrm>
          <a:off x="3781366" y="2361264"/>
          <a:ext cx="3826847" cy="20844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6F542743-0732-4961-AD85-F67655A6E4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8766651"/>
              </p:ext>
            </p:extLst>
          </p:nvPr>
        </p:nvGraphicFramePr>
        <p:xfrm>
          <a:off x="2355052" y="4678156"/>
          <a:ext cx="3339737" cy="20295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CBA84B39-CFEB-43EC-99B1-F0AAD8E26D3D}"/>
              </a:ext>
            </a:extLst>
          </p:cNvPr>
          <p:cNvSpPr/>
          <p:nvPr/>
        </p:nvSpPr>
        <p:spPr>
          <a:xfrm>
            <a:off x="3363055" y="3891152"/>
            <a:ext cx="1102318" cy="674665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755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87FA559-09BB-4437-9824-D00C6BF601B5}"/>
              </a:ext>
            </a:extLst>
          </p:cNvPr>
          <p:cNvSpPr/>
          <p:nvPr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chemeClr val="dk1">
              <a:alpha val="67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근덕초등학교 양평분교(폐교) | 강원도 삼척 근덕면 양리길 134">
            <a:extLst>
              <a:ext uri="{FF2B5EF4-FFF2-40B4-BE49-F238E27FC236}">
                <a16:creationId xmlns:a16="http://schemas.microsoft.com/office/drawing/2014/main" id="{2F80D7DE-84F8-4B44-A6AD-81BED4D3D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4C57862-2B12-4D14-977A-07252FBFE17A}"/>
              </a:ext>
            </a:extLst>
          </p:cNvPr>
          <p:cNvSpPr/>
          <p:nvPr/>
        </p:nvSpPr>
        <p:spPr>
          <a:xfrm>
            <a:off x="0" y="1"/>
            <a:ext cx="12164595" cy="6857999"/>
          </a:xfrm>
          <a:prstGeom prst="rect">
            <a:avLst/>
          </a:prstGeom>
          <a:gradFill>
            <a:gsLst>
              <a:gs pos="20000">
                <a:schemeClr val="tx1"/>
              </a:gs>
              <a:gs pos="68000">
                <a:srgbClr val="000000">
                  <a:alpha val="22000"/>
                </a:srgbClr>
              </a:gs>
              <a:gs pos="42000">
                <a:schemeClr val="tx1">
                  <a:alpha val="63000"/>
                </a:schemeClr>
              </a:gs>
              <a:gs pos="100000">
                <a:schemeClr val="tx1">
                  <a:alpha val="99000"/>
                </a:schemeClr>
              </a:gs>
            </a:gsLst>
            <a:lin ang="0" scaled="0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8CF761-D4E4-4AFA-8DFC-A295CB974F4B}"/>
              </a:ext>
            </a:extLst>
          </p:cNvPr>
          <p:cNvSpPr txBox="1"/>
          <p:nvPr/>
        </p:nvSpPr>
        <p:spPr>
          <a:xfrm>
            <a:off x="27405" y="1293718"/>
            <a:ext cx="45910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페르소나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8A01E1-07B7-42FF-9FE8-15D9B76CA8EE}"/>
              </a:ext>
            </a:extLst>
          </p:cNvPr>
          <p:cNvSpPr txBox="1"/>
          <p:nvPr/>
        </p:nvSpPr>
        <p:spPr>
          <a:xfrm>
            <a:off x="27405" y="2401714"/>
            <a:ext cx="357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교육지원청 실무자라면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80F5D6-3C01-4480-9674-DBE1833975CF}"/>
              </a:ext>
            </a:extLst>
          </p:cNvPr>
          <p:cNvSpPr txBox="1"/>
          <p:nvPr/>
        </p:nvSpPr>
        <p:spPr>
          <a:xfrm>
            <a:off x="27405" y="924386"/>
            <a:ext cx="357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배경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2D807D1-9DEC-4FD6-8EAA-1513364F1DA2}"/>
              </a:ext>
            </a:extLst>
          </p:cNvPr>
          <p:cNvSpPr/>
          <p:nvPr/>
        </p:nvSpPr>
        <p:spPr>
          <a:xfrm>
            <a:off x="3463047" y="0"/>
            <a:ext cx="8701546" cy="5077839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68000">
                <a:schemeClr val="tx1"/>
              </a:gs>
            </a:gsLst>
            <a:lin ang="5400000" scaled="0"/>
          </a:gra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0" name="그림 49" descr="실루엣이(가) 표시된 사진&#10;&#10;자동 생성된 설명">
            <a:extLst>
              <a:ext uri="{FF2B5EF4-FFF2-40B4-BE49-F238E27FC236}">
                <a16:creationId xmlns:a16="http://schemas.microsoft.com/office/drawing/2014/main" id="{AC293805-6360-48E0-A0A4-E8A2CD15A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576" y="3596940"/>
            <a:ext cx="2977879" cy="3015574"/>
          </a:xfrm>
          <a:prstGeom prst="rect">
            <a:avLst/>
          </a:prstGeom>
          <a:noFill/>
          <a:effectLst>
            <a:glow>
              <a:schemeClr val="accent1">
                <a:alpha val="35000"/>
              </a:schemeClr>
            </a:glow>
            <a:outerShdw blurRad="50800" dist="317500" dir="21540000" algn="ctr" rotWithShape="0">
              <a:schemeClr val="bg2">
                <a:lumMod val="90000"/>
                <a:alpha val="44000"/>
              </a:schemeClr>
            </a:outerShdw>
            <a:reflection endPos="0" dist="50800" dir="5400000" sy="-100000" algn="bl" rotWithShape="0"/>
            <a:softEdge rad="0"/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ADD4218-43F3-4643-A12B-A23860DD1AA3}"/>
              </a:ext>
            </a:extLst>
          </p:cNvPr>
          <p:cNvSpPr/>
          <p:nvPr/>
        </p:nvSpPr>
        <p:spPr>
          <a:xfrm>
            <a:off x="0" y="5029200"/>
            <a:ext cx="12164594" cy="1828800"/>
          </a:xfrm>
          <a:prstGeom prst="rect">
            <a:avLst/>
          </a:prstGeom>
          <a:gradFill>
            <a:gsLst>
              <a:gs pos="4000">
                <a:schemeClr val="tx1"/>
              </a:gs>
              <a:gs pos="100000">
                <a:schemeClr val="tx1">
                  <a:alpha val="0"/>
                </a:schemeClr>
              </a:gs>
              <a:gs pos="47000">
                <a:srgbClr val="000000">
                  <a:alpha val="42000"/>
                </a:srgbClr>
              </a:gs>
              <a:gs pos="74000">
                <a:schemeClr val="tx1">
                  <a:alpha val="3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F365EF7E-5DE9-47D5-B69D-BE7EC332D7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860" y="1124078"/>
            <a:ext cx="7052444" cy="398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772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인근 학교 전학 짐싸는 아이들… 서울까지 번진 &amp;#39;저출산 폐교&amp;#39; : 뉴스 : 동아닷컴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024270" y="0"/>
            <a:ext cx="10167730" cy="6863218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/>
        </p:nvSpPr>
        <p:spPr>
          <a:xfrm>
            <a:off x="0" y="1"/>
            <a:ext cx="12164595" cy="6858000"/>
          </a:xfrm>
          <a:prstGeom prst="rect">
            <a:avLst/>
          </a:prstGeom>
          <a:gradFill>
            <a:gsLst>
              <a:gs pos="15000">
                <a:schemeClr val="tx1"/>
              </a:gs>
              <a:gs pos="68000">
                <a:srgbClr val="000000">
                  <a:alpha val="22000"/>
                </a:srgbClr>
              </a:gs>
              <a:gs pos="42000">
                <a:schemeClr val="tx1">
                  <a:alpha val="63000"/>
                </a:schemeClr>
              </a:gs>
              <a:gs pos="100000">
                <a:schemeClr val="tx1">
                  <a:alpha val="99000"/>
                </a:schemeClr>
              </a:gs>
            </a:gsLst>
            <a:lin ang="0" scaled="0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024270" y="2130237"/>
            <a:ext cx="4591050" cy="1096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600">
                <a:solidFill>
                  <a:schemeClr val="bg1"/>
                </a:solidFill>
                <a:latin typeface="210 옴니고딕 050"/>
                <a:ea typeface="210 옴니고딕 050"/>
              </a:rPr>
              <a:t>AS-IS</a:t>
            </a:r>
            <a:endParaRPr lang="ko-KR" altLang="en-US" sz="6600">
              <a:solidFill>
                <a:schemeClr val="bg1"/>
              </a:solidFill>
              <a:latin typeface="210 옴니고딕 050"/>
              <a:ea typeface="210 옴니고딕 05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2024270" cy="6858000"/>
          </a:xfrm>
          <a:prstGeom prst="rect">
            <a:avLst/>
          </a:prstGeom>
          <a:solidFill>
            <a:schemeClr val="dk1">
              <a:alpha val="67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51" name="직사각형 16"/>
          <p:cNvSpPr/>
          <p:nvPr/>
        </p:nvSpPr>
        <p:spPr>
          <a:xfrm>
            <a:off x="1718142" y="924386"/>
            <a:ext cx="3625340" cy="552051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2" name="사각형: 둥근 위쪽 모서리 1"/>
          <p:cNvSpPr/>
          <p:nvPr/>
        </p:nvSpPr>
        <p:spPr>
          <a:xfrm>
            <a:off x="2089894" y="1484779"/>
            <a:ext cx="2788024" cy="573741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정책 수립</a:t>
            </a:r>
          </a:p>
        </p:txBody>
      </p:sp>
      <p:sp>
        <p:nvSpPr>
          <p:cNvPr id="2053" name="직사각형 2"/>
          <p:cNvSpPr/>
          <p:nvPr/>
        </p:nvSpPr>
        <p:spPr>
          <a:xfrm>
            <a:off x="2089895" y="2139761"/>
            <a:ext cx="2788024" cy="4975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미활용 폐교 선정</a:t>
            </a:r>
          </a:p>
        </p:txBody>
      </p:sp>
      <p:sp>
        <p:nvSpPr>
          <p:cNvPr id="2054" name="직사각형 8"/>
          <p:cNvSpPr/>
          <p:nvPr/>
        </p:nvSpPr>
        <p:spPr>
          <a:xfrm>
            <a:off x="2089894" y="2717048"/>
            <a:ext cx="2788024" cy="5995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미활용 폐교 </a:t>
            </a: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주변 지역 조사</a:t>
            </a:r>
          </a:p>
        </p:txBody>
      </p:sp>
      <p:sp>
        <p:nvSpPr>
          <p:cNvPr id="2055" name="직사각형 9"/>
          <p:cNvSpPr/>
          <p:nvPr/>
        </p:nvSpPr>
        <p:spPr>
          <a:xfrm>
            <a:off x="2089895" y="4029635"/>
            <a:ext cx="2788024" cy="4975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지역 주민 간담회</a:t>
            </a:r>
          </a:p>
        </p:txBody>
      </p:sp>
      <p:sp>
        <p:nvSpPr>
          <p:cNvPr id="2056" name="직사각형 10"/>
          <p:cNvSpPr/>
          <p:nvPr/>
        </p:nvSpPr>
        <p:spPr>
          <a:xfrm>
            <a:off x="2089894" y="3399333"/>
            <a:ext cx="2788024" cy="5490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과거 활용 폐교 </a:t>
            </a: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사례 조사</a:t>
            </a:r>
          </a:p>
        </p:txBody>
      </p:sp>
      <p:sp>
        <p:nvSpPr>
          <p:cNvPr id="2057" name="직사각형 11"/>
          <p:cNvSpPr/>
          <p:nvPr/>
        </p:nvSpPr>
        <p:spPr>
          <a:xfrm>
            <a:off x="2089895" y="5187203"/>
            <a:ext cx="842682" cy="4975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매각</a:t>
            </a:r>
            <a:endParaRPr lang="en-US" altLang="ko-KR">
              <a:solidFill>
                <a:schemeClr val="tx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58" name="직사각형 12"/>
          <p:cNvSpPr/>
          <p:nvPr/>
        </p:nvSpPr>
        <p:spPr>
          <a:xfrm>
            <a:off x="2089895" y="4608419"/>
            <a:ext cx="2788024" cy="4975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종합적 의사 결정</a:t>
            </a:r>
          </a:p>
        </p:txBody>
      </p:sp>
      <p:sp>
        <p:nvSpPr>
          <p:cNvPr id="2059" name="직사각형 13"/>
          <p:cNvSpPr/>
          <p:nvPr/>
        </p:nvSpPr>
        <p:spPr>
          <a:xfrm>
            <a:off x="2977400" y="5187203"/>
            <a:ext cx="950259" cy="4975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대부</a:t>
            </a:r>
          </a:p>
        </p:txBody>
      </p:sp>
      <p:sp>
        <p:nvSpPr>
          <p:cNvPr id="2060" name="직사각형 14"/>
          <p:cNvSpPr/>
          <p:nvPr/>
        </p:nvSpPr>
        <p:spPr>
          <a:xfrm>
            <a:off x="3990413" y="5187203"/>
            <a:ext cx="887506" cy="4975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자체</a:t>
            </a:r>
          </a:p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활용</a:t>
            </a:r>
          </a:p>
        </p:txBody>
      </p:sp>
      <p:sp>
        <p:nvSpPr>
          <p:cNvPr id="2061" name="사각형: 둥근 위쪽 모서리 15"/>
          <p:cNvSpPr/>
          <p:nvPr/>
        </p:nvSpPr>
        <p:spPr>
          <a:xfrm>
            <a:off x="2089894" y="5765987"/>
            <a:ext cx="2788024" cy="573741"/>
          </a:xfrm>
          <a:prstGeom prst="round2SameRect">
            <a:avLst>
              <a:gd name="adj1" fmla="val 0"/>
              <a:gd name="adj2" fmla="val 171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폐교 활용 결정</a:t>
            </a:r>
          </a:p>
        </p:txBody>
      </p:sp>
      <p:sp>
        <p:nvSpPr>
          <p:cNvPr id="2064" name="직사각형 48"/>
          <p:cNvSpPr/>
          <p:nvPr/>
        </p:nvSpPr>
        <p:spPr>
          <a:xfrm>
            <a:off x="1987642" y="529883"/>
            <a:ext cx="3019425" cy="549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AS - IS</a:t>
            </a:r>
            <a:endParaRPr lang="ko-KR" altLang="en-US" b="1" dirty="0">
              <a:solidFill>
                <a:schemeClr val="tx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65" name="화살표: 오른쪽 51"/>
          <p:cNvSpPr/>
          <p:nvPr/>
        </p:nvSpPr>
        <p:spPr>
          <a:xfrm>
            <a:off x="5495526" y="2835736"/>
            <a:ext cx="1206311" cy="133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66" name="직사각형 52"/>
          <p:cNvSpPr/>
          <p:nvPr/>
        </p:nvSpPr>
        <p:spPr>
          <a:xfrm>
            <a:off x="6751267" y="924386"/>
            <a:ext cx="3525930" cy="552051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67" name="사각형: 둥근 위쪽 모서리 53"/>
          <p:cNvSpPr/>
          <p:nvPr/>
        </p:nvSpPr>
        <p:spPr>
          <a:xfrm>
            <a:off x="7123019" y="1484779"/>
            <a:ext cx="2788024" cy="573741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정책 수립</a:t>
            </a:r>
          </a:p>
        </p:txBody>
      </p:sp>
      <p:sp>
        <p:nvSpPr>
          <p:cNvPr id="2068" name="직사각형 54"/>
          <p:cNvSpPr/>
          <p:nvPr/>
        </p:nvSpPr>
        <p:spPr>
          <a:xfrm>
            <a:off x="7123020" y="2139761"/>
            <a:ext cx="2788024" cy="4975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미활용 폐교 선정</a:t>
            </a:r>
          </a:p>
        </p:txBody>
      </p:sp>
      <p:sp>
        <p:nvSpPr>
          <p:cNvPr id="2069" name="직사각형 55"/>
          <p:cNvSpPr/>
          <p:nvPr/>
        </p:nvSpPr>
        <p:spPr>
          <a:xfrm>
            <a:off x="7123019" y="2718544"/>
            <a:ext cx="2788024" cy="1229849"/>
          </a:xfrm>
          <a:prstGeom prst="rect">
            <a:avLst/>
          </a:prstGeom>
          <a:solidFill>
            <a:srgbClr val="FF6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 b="1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표준화된 모델로</a:t>
            </a:r>
          </a:p>
          <a:p>
            <a:pPr algn="ctr">
              <a:defRPr/>
            </a:pPr>
            <a:r>
              <a:rPr lang="ko-KR" altLang="en-US" sz="2000" b="1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활용 용도 제안</a:t>
            </a:r>
          </a:p>
        </p:txBody>
      </p:sp>
      <p:sp>
        <p:nvSpPr>
          <p:cNvPr id="2070" name="직사각형 56"/>
          <p:cNvSpPr/>
          <p:nvPr/>
        </p:nvSpPr>
        <p:spPr>
          <a:xfrm>
            <a:off x="7123020" y="4029635"/>
            <a:ext cx="2788024" cy="4975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지역 주민 간담회</a:t>
            </a:r>
          </a:p>
        </p:txBody>
      </p:sp>
      <p:sp>
        <p:nvSpPr>
          <p:cNvPr id="2071" name="직사각형 58"/>
          <p:cNvSpPr/>
          <p:nvPr/>
        </p:nvSpPr>
        <p:spPr>
          <a:xfrm>
            <a:off x="7123020" y="5187203"/>
            <a:ext cx="842682" cy="4975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매각</a:t>
            </a:r>
            <a:endParaRPr lang="en-US" altLang="ko-KR">
              <a:solidFill>
                <a:schemeClr val="tx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72" name="직사각형 59"/>
          <p:cNvSpPr/>
          <p:nvPr/>
        </p:nvSpPr>
        <p:spPr>
          <a:xfrm>
            <a:off x="7123020" y="4608419"/>
            <a:ext cx="2788024" cy="4975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종합적 의사 결정</a:t>
            </a:r>
          </a:p>
        </p:txBody>
      </p:sp>
      <p:sp>
        <p:nvSpPr>
          <p:cNvPr id="2073" name="직사각형 60"/>
          <p:cNvSpPr/>
          <p:nvPr/>
        </p:nvSpPr>
        <p:spPr>
          <a:xfrm>
            <a:off x="8010525" y="5187203"/>
            <a:ext cx="950259" cy="4975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대부</a:t>
            </a:r>
          </a:p>
        </p:txBody>
      </p:sp>
      <p:sp>
        <p:nvSpPr>
          <p:cNvPr id="2074" name="직사각형 61"/>
          <p:cNvSpPr/>
          <p:nvPr/>
        </p:nvSpPr>
        <p:spPr>
          <a:xfrm>
            <a:off x="9023538" y="5187203"/>
            <a:ext cx="887506" cy="4975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자체</a:t>
            </a:r>
          </a:p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활용</a:t>
            </a:r>
          </a:p>
        </p:txBody>
      </p:sp>
      <p:sp>
        <p:nvSpPr>
          <p:cNvPr id="2075" name="사각형: 둥근 위쪽 모서리 62"/>
          <p:cNvSpPr/>
          <p:nvPr/>
        </p:nvSpPr>
        <p:spPr>
          <a:xfrm>
            <a:off x="7123019" y="5765987"/>
            <a:ext cx="2788024" cy="573741"/>
          </a:xfrm>
          <a:prstGeom prst="round2SameRect">
            <a:avLst>
              <a:gd name="adj1" fmla="val 0"/>
              <a:gd name="adj2" fmla="val 1718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폐교 활용 결정</a:t>
            </a:r>
          </a:p>
        </p:txBody>
      </p:sp>
      <p:sp>
        <p:nvSpPr>
          <p:cNvPr id="2076" name="직사각형 63"/>
          <p:cNvSpPr/>
          <p:nvPr/>
        </p:nvSpPr>
        <p:spPr>
          <a:xfrm>
            <a:off x="7020767" y="539408"/>
            <a:ext cx="3019425" cy="549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 dirty="0"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TO - BE</a:t>
            </a:r>
            <a:endParaRPr lang="ko-KR" altLang="en-US" b="1" dirty="0">
              <a:solidFill>
                <a:schemeClr val="tx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77" name="화살표: 오른쪽으로 구부러짐 64"/>
          <p:cNvSpPr/>
          <p:nvPr/>
        </p:nvSpPr>
        <p:spPr>
          <a:xfrm>
            <a:off x="1839724" y="2934637"/>
            <a:ext cx="457200" cy="884888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078" name="화살표: 오른쪽으로 구부러짐 65"/>
          <p:cNvSpPr/>
          <p:nvPr/>
        </p:nvSpPr>
        <p:spPr>
          <a:xfrm rot="10800000">
            <a:off x="4649318" y="2898063"/>
            <a:ext cx="457200" cy="884886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6F4EAB-7D1D-4CB7-B14C-0893FFB8DF5E}"/>
              </a:ext>
            </a:extLst>
          </p:cNvPr>
          <p:cNvSpPr txBox="1"/>
          <p:nvPr/>
        </p:nvSpPr>
        <p:spPr>
          <a:xfrm>
            <a:off x="27405" y="924386"/>
            <a:ext cx="357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배경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인근 학교 전학 짐싸는 아이들… 서울까지 번진 &amp;#39;저출산 폐교&amp;#39; : 뉴스 : 동아닷컴">
            <a:extLst>
              <a:ext uri="{FF2B5EF4-FFF2-40B4-BE49-F238E27FC236}">
                <a16:creationId xmlns:a16="http://schemas.microsoft.com/office/drawing/2014/main" id="{66A608F6-BBDB-43D8-A71C-2A721DDD2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270" y="0"/>
            <a:ext cx="10167730" cy="6863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4C57862-2B12-4D14-977A-07252FBFE17A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87FA559-09BB-4437-9824-D00C6BF601B5}"/>
              </a:ext>
            </a:extLst>
          </p:cNvPr>
          <p:cNvSpPr/>
          <p:nvPr/>
        </p:nvSpPr>
        <p:spPr>
          <a:xfrm>
            <a:off x="0" y="0"/>
            <a:ext cx="2024270" cy="6858000"/>
          </a:xfrm>
          <a:prstGeom prst="rect">
            <a:avLst/>
          </a:prstGeom>
          <a:solidFill>
            <a:schemeClr val="dk1">
              <a:alpha val="67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8D92A7D-3168-47F7-8A00-747894763541}"/>
              </a:ext>
            </a:extLst>
          </p:cNvPr>
          <p:cNvSpPr/>
          <p:nvPr/>
        </p:nvSpPr>
        <p:spPr>
          <a:xfrm>
            <a:off x="2644598" y="533879"/>
            <a:ext cx="7345401" cy="61067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미 활용 폐교 최적 활용 용도 선정 모델 전체 프로세스</a:t>
            </a:r>
          </a:p>
        </p:txBody>
      </p: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DDDCBC3D-8DE7-408B-8EA3-4DA724E1F909}"/>
              </a:ext>
            </a:extLst>
          </p:cNvPr>
          <p:cNvGrpSpPr/>
          <p:nvPr/>
        </p:nvGrpSpPr>
        <p:grpSpPr>
          <a:xfrm>
            <a:off x="261257" y="1358538"/>
            <a:ext cx="11763693" cy="5315304"/>
            <a:chOff x="1277014" y="2699432"/>
            <a:chExt cx="10012598" cy="3934776"/>
          </a:xfrm>
        </p:grpSpPr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5CA65070-A40C-4825-BEDE-6702AFC6A0CA}"/>
                </a:ext>
              </a:extLst>
            </p:cNvPr>
            <p:cNvGrpSpPr/>
            <p:nvPr/>
          </p:nvGrpSpPr>
          <p:grpSpPr>
            <a:xfrm>
              <a:off x="1277015" y="2699432"/>
              <a:ext cx="2457714" cy="560435"/>
              <a:chOff x="1277015" y="2699432"/>
              <a:chExt cx="2457714" cy="560435"/>
            </a:xfrm>
          </p:grpSpPr>
          <p:sp>
            <p:nvSpPr>
              <p:cNvPr id="229" name="화살표: 오각형 228">
                <a:extLst>
                  <a:ext uri="{FF2B5EF4-FFF2-40B4-BE49-F238E27FC236}">
                    <a16:creationId xmlns:a16="http://schemas.microsoft.com/office/drawing/2014/main" id="{D46AEF33-7CC6-4CE5-9D02-CC382776DF85}"/>
                  </a:ext>
                </a:extLst>
              </p:cNvPr>
              <p:cNvSpPr/>
              <p:nvPr/>
            </p:nvSpPr>
            <p:spPr>
              <a:xfrm>
                <a:off x="1277015" y="2719867"/>
                <a:ext cx="2457714" cy="540000"/>
              </a:xfrm>
              <a:prstGeom prst="homePlate">
                <a:avLst>
                  <a:gd name="adj" fmla="val 21778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ysClr val="windowText" lastClr="00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  <p:sp>
            <p:nvSpPr>
              <p:cNvPr id="230" name="자유형: 도형 229">
                <a:extLst>
                  <a:ext uri="{FF2B5EF4-FFF2-40B4-BE49-F238E27FC236}">
                    <a16:creationId xmlns:a16="http://schemas.microsoft.com/office/drawing/2014/main" id="{B283B427-CE52-4161-AE8A-491340719272}"/>
                  </a:ext>
                </a:extLst>
              </p:cNvPr>
              <p:cNvSpPr/>
              <p:nvPr/>
            </p:nvSpPr>
            <p:spPr>
              <a:xfrm>
                <a:off x="1285030" y="2719867"/>
                <a:ext cx="2402484" cy="180000"/>
              </a:xfrm>
              <a:custGeom>
                <a:avLst/>
                <a:gdLst>
                  <a:gd name="connsiteX0" fmla="*/ 0 w 2300800"/>
                  <a:gd name="connsiteY0" fmla="*/ 0 h 180000"/>
                  <a:gd name="connsiteX1" fmla="*/ 2222399 w 2300800"/>
                  <a:gd name="connsiteY1" fmla="*/ 0 h 180000"/>
                  <a:gd name="connsiteX2" fmla="*/ 2300800 w 2300800"/>
                  <a:gd name="connsiteY2" fmla="*/ 180000 h 180000"/>
                  <a:gd name="connsiteX3" fmla="*/ 0 w 2300800"/>
                  <a:gd name="connsiteY3" fmla="*/ 180000 h 1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0800" h="180000">
                    <a:moveTo>
                      <a:pt x="0" y="0"/>
                    </a:moveTo>
                    <a:lnTo>
                      <a:pt x="2222399" y="0"/>
                    </a:lnTo>
                    <a:lnTo>
                      <a:pt x="2300800" y="180000"/>
                    </a:lnTo>
                    <a:lnTo>
                      <a:pt x="0" y="180000"/>
                    </a:lnTo>
                    <a:close/>
                  </a:path>
                </a:pathLst>
              </a:custGeom>
              <a:solidFill>
                <a:srgbClr val="008FD4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ysClr val="windowText" lastClr="00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79CFB68B-368C-4124-80E5-4C50FCDAC2F4}"/>
                  </a:ext>
                </a:extLst>
              </p:cNvPr>
              <p:cNvSpPr txBox="1"/>
              <p:nvPr/>
            </p:nvSpPr>
            <p:spPr>
              <a:xfrm>
                <a:off x="2235771" y="2699432"/>
                <a:ext cx="501003" cy="187967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  <a:alpha val="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5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Step 1</a:t>
                </a:r>
                <a:endParaRPr lang="ko-KR" altLang="en-US" sz="105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8356D8AA-371D-41D9-B956-94C71C1DC473}"/>
                  </a:ext>
                </a:extLst>
              </p:cNvPr>
              <p:cNvSpPr/>
              <p:nvPr/>
            </p:nvSpPr>
            <p:spPr>
              <a:xfrm>
                <a:off x="2074775" y="2944444"/>
                <a:ext cx="822998" cy="205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2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sysClr val="windowText" lastClr="000000"/>
                    </a:solidFill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데이터 수집</a:t>
                </a:r>
                <a:endParaRPr lang="ko-KR" altLang="en-US" sz="1600" dirty="0">
                  <a:solidFill>
                    <a:prstClr val="black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  <p:grpSp>
          <p:nvGrpSpPr>
            <p:cNvPr id="185" name="그룹 184">
              <a:extLst>
                <a:ext uri="{FF2B5EF4-FFF2-40B4-BE49-F238E27FC236}">
                  <a16:creationId xmlns:a16="http://schemas.microsoft.com/office/drawing/2014/main" id="{5C72271F-ABC2-4AC7-B324-6BB6C0DE46F2}"/>
                </a:ext>
              </a:extLst>
            </p:cNvPr>
            <p:cNvGrpSpPr/>
            <p:nvPr/>
          </p:nvGrpSpPr>
          <p:grpSpPr>
            <a:xfrm>
              <a:off x="3795309" y="2699432"/>
              <a:ext cx="2457714" cy="560435"/>
              <a:chOff x="3795309" y="2699432"/>
              <a:chExt cx="2457714" cy="560435"/>
            </a:xfrm>
          </p:grpSpPr>
          <p:sp>
            <p:nvSpPr>
              <p:cNvPr id="225" name="화살표: 오각형 224">
                <a:extLst>
                  <a:ext uri="{FF2B5EF4-FFF2-40B4-BE49-F238E27FC236}">
                    <a16:creationId xmlns:a16="http://schemas.microsoft.com/office/drawing/2014/main" id="{08BE975F-3192-4E30-91D5-D30C0688B1E6}"/>
                  </a:ext>
                </a:extLst>
              </p:cNvPr>
              <p:cNvSpPr/>
              <p:nvPr/>
            </p:nvSpPr>
            <p:spPr>
              <a:xfrm>
                <a:off x="3795309" y="2719867"/>
                <a:ext cx="2457714" cy="540000"/>
              </a:xfrm>
              <a:prstGeom prst="homePlate">
                <a:avLst>
                  <a:gd name="adj" fmla="val 21778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ysClr val="windowText" lastClr="00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  <p:sp>
            <p:nvSpPr>
              <p:cNvPr id="226" name="자유형: 도형 225">
                <a:extLst>
                  <a:ext uri="{FF2B5EF4-FFF2-40B4-BE49-F238E27FC236}">
                    <a16:creationId xmlns:a16="http://schemas.microsoft.com/office/drawing/2014/main" id="{F78A4736-B029-48C4-8BD4-3A520B85A0CF}"/>
                  </a:ext>
                </a:extLst>
              </p:cNvPr>
              <p:cNvSpPr/>
              <p:nvPr/>
            </p:nvSpPr>
            <p:spPr>
              <a:xfrm>
                <a:off x="3803324" y="2719777"/>
                <a:ext cx="2402484" cy="180000"/>
              </a:xfrm>
              <a:custGeom>
                <a:avLst/>
                <a:gdLst>
                  <a:gd name="connsiteX0" fmla="*/ 0 w 2300800"/>
                  <a:gd name="connsiteY0" fmla="*/ 0 h 180000"/>
                  <a:gd name="connsiteX1" fmla="*/ 2222399 w 2300800"/>
                  <a:gd name="connsiteY1" fmla="*/ 0 h 180000"/>
                  <a:gd name="connsiteX2" fmla="*/ 2300800 w 2300800"/>
                  <a:gd name="connsiteY2" fmla="*/ 180000 h 180000"/>
                  <a:gd name="connsiteX3" fmla="*/ 0 w 2300800"/>
                  <a:gd name="connsiteY3" fmla="*/ 180000 h 1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0800" h="180000">
                    <a:moveTo>
                      <a:pt x="0" y="0"/>
                    </a:moveTo>
                    <a:lnTo>
                      <a:pt x="2222399" y="0"/>
                    </a:lnTo>
                    <a:lnTo>
                      <a:pt x="2300800" y="180000"/>
                    </a:lnTo>
                    <a:lnTo>
                      <a:pt x="0" y="180000"/>
                    </a:lnTo>
                    <a:close/>
                  </a:path>
                </a:pathLst>
              </a:custGeom>
              <a:solidFill>
                <a:srgbClr val="008FD4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ysClr val="windowText" lastClr="00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104177D0-15E8-47FF-B904-AC96F94347CD}"/>
                  </a:ext>
                </a:extLst>
              </p:cNvPr>
              <p:cNvSpPr txBox="1"/>
              <p:nvPr/>
            </p:nvSpPr>
            <p:spPr>
              <a:xfrm>
                <a:off x="4737864" y="2699432"/>
                <a:ext cx="517376" cy="187967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  <a:alpha val="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5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Step 2</a:t>
                </a:r>
                <a:endParaRPr lang="ko-KR" altLang="en-US" sz="105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FF668971-87B3-4FF0-A4B5-776FCB825927}"/>
                  </a:ext>
                </a:extLst>
              </p:cNvPr>
              <p:cNvSpPr/>
              <p:nvPr/>
            </p:nvSpPr>
            <p:spPr>
              <a:xfrm>
                <a:off x="4585057" y="2944444"/>
                <a:ext cx="822998" cy="205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2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sysClr val="windowText" lastClr="000000"/>
                    </a:solidFill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데이터 정제</a:t>
                </a:r>
                <a:endParaRPr lang="ko-KR" altLang="en-US" sz="1600" dirty="0">
                  <a:solidFill>
                    <a:prstClr val="black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E7FA4D8D-5252-4DD7-8C4B-BE2D04FA2EE0}"/>
                </a:ext>
              </a:extLst>
            </p:cNvPr>
            <p:cNvGrpSpPr/>
            <p:nvPr/>
          </p:nvGrpSpPr>
          <p:grpSpPr>
            <a:xfrm>
              <a:off x="6313603" y="2699432"/>
              <a:ext cx="4976009" cy="560435"/>
              <a:chOff x="6313603" y="2699432"/>
              <a:chExt cx="4976009" cy="560435"/>
            </a:xfrm>
          </p:grpSpPr>
          <p:sp>
            <p:nvSpPr>
              <p:cNvPr id="217" name="화살표: 오각형 216">
                <a:extLst>
                  <a:ext uri="{FF2B5EF4-FFF2-40B4-BE49-F238E27FC236}">
                    <a16:creationId xmlns:a16="http://schemas.microsoft.com/office/drawing/2014/main" id="{B24BF39F-501E-4A0C-A7E1-1C2DABF87B7C}"/>
                  </a:ext>
                </a:extLst>
              </p:cNvPr>
              <p:cNvSpPr/>
              <p:nvPr/>
            </p:nvSpPr>
            <p:spPr>
              <a:xfrm>
                <a:off x="6313603" y="2719867"/>
                <a:ext cx="2457714" cy="540000"/>
              </a:xfrm>
              <a:prstGeom prst="homePlate">
                <a:avLst>
                  <a:gd name="adj" fmla="val 21778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ysClr val="windowText" lastClr="00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  <p:sp>
            <p:nvSpPr>
              <p:cNvPr id="218" name="자유형: 도형 217">
                <a:extLst>
                  <a:ext uri="{FF2B5EF4-FFF2-40B4-BE49-F238E27FC236}">
                    <a16:creationId xmlns:a16="http://schemas.microsoft.com/office/drawing/2014/main" id="{9BA4F55F-F3CD-454C-8114-00FE33036195}"/>
                  </a:ext>
                </a:extLst>
              </p:cNvPr>
              <p:cNvSpPr/>
              <p:nvPr/>
            </p:nvSpPr>
            <p:spPr>
              <a:xfrm>
                <a:off x="6321618" y="2719777"/>
                <a:ext cx="2402484" cy="180000"/>
              </a:xfrm>
              <a:custGeom>
                <a:avLst/>
                <a:gdLst>
                  <a:gd name="connsiteX0" fmla="*/ 0 w 2300800"/>
                  <a:gd name="connsiteY0" fmla="*/ 0 h 180000"/>
                  <a:gd name="connsiteX1" fmla="*/ 2222399 w 2300800"/>
                  <a:gd name="connsiteY1" fmla="*/ 0 h 180000"/>
                  <a:gd name="connsiteX2" fmla="*/ 2300800 w 2300800"/>
                  <a:gd name="connsiteY2" fmla="*/ 180000 h 180000"/>
                  <a:gd name="connsiteX3" fmla="*/ 0 w 2300800"/>
                  <a:gd name="connsiteY3" fmla="*/ 180000 h 1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0800" h="180000">
                    <a:moveTo>
                      <a:pt x="0" y="0"/>
                    </a:moveTo>
                    <a:lnTo>
                      <a:pt x="2222399" y="0"/>
                    </a:lnTo>
                    <a:lnTo>
                      <a:pt x="2300800" y="180000"/>
                    </a:lnTo>
                    <a:lnTo>
                      <a:pt x="0" y="180000"/>
                    </a:lnTo>
                    <a:close/>
                  </a:path>
                </a:pathLst>
              </a:custGeom>
              <a:solidFill>
                <a:srgbClr val="008FD4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ysClr val="windowText" lastClr="00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15D76838-2BCD-4952-AE59-EA51D26B65A8}"/>
                  </a:ext>
                </a:extLst>
              </p:cNvPr>
              <p:cNvSpPr txBox="1"/>
              <p:nvPr/>
            </p:nvSpPr>
            <p:spPr>
              <a:xfrm>
                <a:off x="7223740" y="2699432"/>
                <a:ext cx="598241" cy="187967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Step 3</a:t>
                </a:r>
                <a:endParaRPr lang="ko-KR" altLang="en-US" sz="105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A0FD737B-A7FF-4EE4-90D5-2AE20102FB88}"/>
                  </a:ext>
                </a:extLst>
              </p:cNvPr>
              <p:cNvSpPr/>
              <p:nvPr/>
            </p:nvSpPr>
            <p:spPr>
              <a:xfrm>
                <a:off x="7111363" y="2944444"/>
                <a:ext cx="822998" cy="205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20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sysClr val="windowText" lastClr="000000"/>
                    </a:solidFill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데이터 분석</a:t>
                </a:r>
                <a:endParaRPr lang="ko-KR" altLang="en-US" sz="1600" dirty="0">
                  <a:solidFill>
                    <a:prstClr val="black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  <p:sp>
            <p:nvSpPr>
              <p:cNvPr id="221" name="화살표: 오각형 220">
                <a:extLst>
                  <a:ext uri="{FF2B5EF4-FFF2-40B4-BE49-F238E27FC236}">
                    <a16:creationId xmlns:a16="http://schemas.microsoft.com/office/drawing/2014/main" id="{EF79724B-C7F1-46A1-B057-9858053482DC}"/>
                  </a:ext>
                </a:extLst>
              </p:cNvPr>
              <p:cNvSpPr/>
              <p:nvPr/>
            </p:nvSpPr>
            <p:spPr>
              <a:xfrm>
                <a:off x="8831898" y="2719867"/>
                <a:ext cx="2457714" cy="540000"/>
              </a:xfrm>
              <a:prstGeom prst="homePlate">
                <a:avLst>
                  <a:gd name="adj" fmla="val 21778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ysClr val="windowText" lastClr="00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  <p:sp>
            <p:nvSpPr>
              <p:cNvPr id="222" name="자유형: 도형 221">
                <a:extLst>
                  <a:ext uri="{FF2B5EF4-FFF2-40B4-BE49-F238E27FC236}">
                    <a16:creationId xmlns:a16="http://schemas.microsoft.com/office/drawing/2014/main" id="{79129FA2-040D-4BDF-8463-CAC7DC2B5A19}"/>
                  </a:ext>
                </a:extLst>
              </p:cNvPr>
              <p:cNvSpPr/>
              <p:nvPr/>
            </p:nvSpPr>
            <p:spPr>
              <a:xfrm>
                <a:off x="8839913" y="2719777"/>
                <a:ext cx="2402484" cy="180000"/>
              </a:xfrm>
              <a:custGeom>
                <a:avLst/>
                <a:gdLst>
                  <a:gd name="connsiteX0" fmla="*/ 0 w 2300800"/>
                  <a:gd name="connsiteY0" fmla="*/ 0 h 180000"/>
                  <a:gd name="connsiteX1" fmla="*/ 2222399 w 2300800"/>
                  <a:gd name="connsiteY1" fmla="*/ 0 h 180000"/>
                  <a:gd name="connsiteX2" fmla="*/ 2300800 w 2300800"/>
                  <a:gd name="connsiteY2" fmla="*/ 180000 h 180000"/>
                  <a:gd name="connsiteX3" fmla="*/ 0 w 2300800"/>
                  <a:gd name="connsiteY3" fmla="*/ 180000 h 1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0800" h="180000">
                    <a:moveTo>
                      <a:pt x="0" y="0"/>
                    </a:moveTo>
                    <a:lnTo>
                      <a:pt x="2222399" y="0"/>
                    </a:lnTo>
                    <a:lnTo>
                      <a:pt x="2300800" y="180000"/>
                    </a:lnTo>
                    <a:lnTo>
                      <a:pt x="0" y="180000"/>
                    </a:lnTo>
                    <a:close/>
                  </a:path>
                </a:pathLst>
              </a:custGeom>
              <a:solidFill>
                <a:srgbClr val="008FD4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ysClr val="windowText" lastClr="00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E944A135-0E1B-45C6-8F5D-37656B4A2F61}"/>
                  </a:ext>
                </a:extLst>
              </p:cNvPr>
              <p:cNvSpPr txBox="1"/>
              <p:nvPr/>
            </p:nvSpPr>
            <p:spPr>
              <a:xfrm>
                <a:off x="9769727" y="2699432"/>
                <a:ext cx="598241" cy="187967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Step 4</a:t>
                </a:r>
                <a:endParaRPr lang="ko-KR" altLang="en-US" sz="105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  <p:sp>
            <p:nvSpPr>
              <p:cNvPr id="224" name="직사각형 223">
                <a:extLst>
                  <a:ext uri="{FF2B5EF4-FFF2-40B4-BE49-F238E27FC236}">
                    <a16:creationId xmlns:a16="http://schemas.microsoft.com/office/drawing/2014/main" id="{B855C56C-E13B-4EBF-B1C8-50E7BAEE90C9}"/>
                  </a:ext>
                </a:extLst>
              </p:cNvPr>
              <p:cNvSpPr/>
              <p:nvPr/>
            </p:nvSpPr>
            <p:spPr>
              <a:xfrm>
                <a:off x="9040063" y="2944444"/>
                <a:ext cx="2041394" cy="1993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150" b="1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sysClr val="windowText" lastClr="000000"/>
                    </a:solidFill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결과 시각화 및 최적 활용용도 예측</a:t>
                </a:r>
                <a:endParaRPr lang="ko-KR" altLang="en-US" sz="1150" dirty="0">
                  <a:solidFill>
                    <a:prstClr val="black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  <p:sp>
          <p:nvSpPr>
            <p:cNvPr id="187" name="사각형: 둥근 모서리 186">
              <a:extLst>
                <a:ext uri="{FF2B5EF4-FFF2-40B4-BE49-F238E27FC236}">
                  <a16:creationId xmlns:a16="http://schemas.microsoft.com/office/drawing/2014/main" id="{D6CC3AB7-FDAC-44A4-9735-436D03985B92}"/>
                </a:ext>
              </a:extLst>
            </p:cNvPr>
            <p:cNvSpPr/>
            <p:nvPr/>
          </p:nvSpPr>
          <p:spPr>
            <a:xfrm>
              <a:off x="1277014" y="3326217"/>
              <a:ext cx="2205692" cy="355901"/>
            </a:xfrm>
            <a:prstGeom prst="roundRect">
              <a:avLst>
                <a:gd name="adj" fmla="val 11829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  <a:gs pos="51000">
                  <a:schemeClr val="accent1">
                    <a:lumMod val="23000"/>
                    <a:lumOff val="77000"/>
                  </a:schemeClr>
                </a:gs>
              </a:gsLst>
              <a:lin ang="5400000" scaled="1"/>
            </a:gra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폐교데이터</a:t>
              </a:r>
            </a:p>
          </p:txBody>
        </p:sp>
        <p:sp>
          <p:nvSpPr>
            <p:cNvPr id="188" name="사각형: 둥근 모서리 187">
              <a:extLst>
                <a:ext uri="{FF2B5EF4-FFF2-40B4-BE49-F238E27FC236}">
                  <a16:creationId xmlns:a16="http://schemas.microsoft.com/office/drawing/2014/main" id="{DEECEBC9-2980-4CAD-A9E2-A1ED45842FC2}"/>
                </a:ext>
              </a:extLst>
            </p:cNvPr>
            <p:cNvSpPr/>
            <p:nvPr/>
          </p:nvSpPr>
          <p:spPr>
            <a:xfrm>
              <a:off x="4047779" y="3326217"/>
              <a:ext cx="1952774" cy="588460"/>
            </a:xfrm>
            <a:prstGeom prst="roundRect">
              <a:avLst>
                <a:gd name="adj" fmla="val 11829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  <a:gs pos="51000">
                  <a:schemeClr val="accent1">
                    <a:lumMod val="23000"/>
                    <a:lumOff val="77000"/>
                  </a:schemeClr>
                </a:gs>
              </a:gsLst>
              <a:lin ang="5400000" scaled="1"/>
            </a:gra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컬럼 추출</a:t>
              </a:r>
            </a:p>
          </p:txBody>
        </p:sp>
        <p:sp>
          <p:nvSpPr>
            <p:cNvPr id="189" name="사각형: 둥근 모서리 188">
              <a:extLst>
                <a:ext uri="{FF2B5EF4-FFF2-40B4-BE49-F238E27FC236}">
                  <a16:creationId xmlns:a16="http://schemas.microsoft.com/office/drawing/2014/main" id="{F40840A4-F5DC-4A90-A9D8-B8F93CD1E8B8}"/>
                </a:ext>
              </a:extLst>
            </p:cNvPr>
            <p:cNvSpPr/>
            <p:nvPr/>
          </p:nvSpPr>
          <p:spPr>
            <a:xfrm>
              <a:off x="6307688" y="3308436"/>
              <a:ext cx="902123" cy="695933"/>
            </a:xfrm>
            <a:prstGeom prst="roundRect">
              <a:avLst>
                <a:gd name="adj" fmla="val 11829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  <a:gs pos="51000">
                  <a:schemeClr val="accent1">
                    <a:lumMod val="23000"/>
                    <a:lumOff val="77000"/>
                  </a:schemeClr>
                </a:gs>
              </a:gsLst>
              <a:lin ang="5400000" scaled="1"/>
            </a:gra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R</a:t>
              </a:r>
              <a:endPara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90" name="사각형: 둥근 모서리 189">
              <a:extLst>
                <a:ext uri="{FF2B5EF4-FFF2-40B4-BE49-F238E27FC236}">
                  <a16:creationId xmlns:a16="http://schemas.microsoft.com/office/drawing/2014/main" id="{07E0CBF9-0397-490E-A4B8-C04BC1467DB7}"/>
                </a:ext>
              </a:extLst>
            </p:cNvPr>
            <p:cNvSpPr/>
            <p:nvPr/>
          </p:nvSpPr>
          <p:spPr>
            <a:xfrm>
              <a:off x="8853675" y="3308436"/>
              <a:ext cx="2430344" cy="944364"/>
            </a:xfrm>
            <a:prstGeom prst="roundRect">
              <a:avLst>
                <a:gd name="adj" fmla="val 11829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  <a:gs pos="51000">
                  <a:schemeClr val="accent1">
                    <a:lumMod val="23000"/>
                    <a:lumOff val="77000"/>
                  </a:schemeClr>
                </a:gs>
              </a:gsLst>
              <a:lin ang="5400000" scaled="1"/>
            </a:gra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12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회귀분석</a:t>
              </a:r>
            </a:p>
          </p:txBody>
        </p:sp>
        <p:sp>
          <p:nvSpPr>
            <p:cNvPr id="191" name="사각형: 둥근 모서리 190">
              <a:extLst>
                <a:ext uri="{FF2B5EF4-FFF2-40B4-BE49-F238E27FC236}">
                  <a16:creationId xmlns:a16="http://schemas.microsoft.com/office/drawing/2014/main" id="{3EA9DF3F-FDCC-4981-9648-433CDFB32EC4}"/>
                </a:ext>
              </a:extLst>
            </p:cNvPr>
            <p:cNvSpPr/>
            <p:nvPr/>
          </p:nvSpPr>
          <p:spPr>
            <a:xfrm>
              <a:off x="8853675" y="4410166"/>
              <a:ext cx="2430344" cy="944364"/>
            </a:xfrm>
            <a:prstGeom prst="roundRect">
              <a:avLst>
                <a:gd name="adj" fmla="val 11829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  <a:gs pos="51000">
                  <a:schemeClr val="accent1">
                    <a:lumMod val="23000"/>
                    <a:lumOff val="77000"/>
                  </a:schemeClr>
                </a:gs>
              </a:gsLst>
              <a:lin ang="5400000" scaled="1"/>
            </a:gra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12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혼동행렬</a:t>
              </a:r>
            </a:p>
          </p:txBody>
        </p:sp>
        <p:sp>
          <p:nvSpPr>
            <p:cNvPr id="192" name="사각형: 둥근 모서리 191">
              <a:extLst>
                <a:ext uri="{FF2B5EF4-FFF2-40B4-BE49-F238E27FC236}">
                  <a16:creationId xmlns:a16="http://schemas.microsoft.com/office/drawing/2014/main" id="{61BFC3C3-3E4F-4866-A83C-B4BA561B9BD4}"/>
                </a:ext>
              </a:extLst>
            </p:cNvPr>
            <p:cNvSpPr/>
            <p:nvPr/>
          </p:nvSpPr>
          <p:spPr>
            <a:xfrm>
              <a:off x="8845582" y="5689842"/>
              <a:ext cx="2430344" cy="944364"/>
            </a:xfrm>
            <a:prstGeom prst="roundRect">
              <a:avLst>
                <a:gd name="adj" fmla="val 11829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  <a:gs pos="51000">
                  <a:schemeClr val="accent1">
                    <a:lumMod val="23000"/>
                    <a:lumOff val="77000"/>
                  </a:schemeClr>
                </a:gs>
              </a:gsLst>
              <a:lin ang="5400000" scaled="1"/>
            </a:gra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12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중첩분석</a:t>
              </a:r>
            </a:p>
          </p:txBody>
        </p:sp>
        <p:sp>
          <p:nvSpPr>
            <p:cNvPr id="193" name="사각형: 둥근 모서리 192">
              <a:extLst>
                <a:ext uri="{FF2B5EF4-FFF2-40B4-BE49-F238E27FC236}">
                  <a16:creationId xmlns:a16="http://schemas.microsoft.com/office/drawing/2014/main" id="{29EB4B5A-79C8-44EA-AD58-C79C8ACB687C}"/>
                </a:ext>
              </a:extLst>
            </p:cNvPr>
            <p:cNvSpPr/>
            <p:nvPr/>
          </p:nvSpPr>
          <p:spPr>
            <a:xfrm>
              <a:off x="6307688" y="4635019"/>
              <a:ext cx="902123" cy="944364"/>
            </a:xfrm>
            <a:prstGeom prst="roundRect">
              <a:avLst>
                <a:gd name="adj" fmla="val 11829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  <a:gs pos="51000">
                  <a:schemeClr val="accent1">
                    <a:lumMod val="23000"/>
                    <a:lumOff val="77000"/>
                  </a:schemeClr>
                </a:gs>
              </a:gsLst>
              <a:lin ang="5400000" scaled="1"/>
            </a:gra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Python</a:t>
              </a:r>
              <a:endPara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94" name="사각형: 둥근 모서리 193">
              <a:extLst>
                <a:ext uri="{FF2B5EF4-FFF2-40B4-BE49-F238E27FC236}">
                  <a16:creationId xmlns:a16="http://schemas.microsoft.com/office/drawing/2014/main" id="{D97A04F7-E123-45EA-99BA-F4864FCCEB57}"/>
                </a:ext>
              </a:extLst>
            </p:cNvPr>
            <p:cNvSpPr/>
            <p:nvPr/>
          </p:nvSpPr>
          <p:spPr>
            <a:xfrm>
              <a:off x="6307688" y="6176203"/>
              <a:ext cx="902123" cy="458004"/>
            </a:xfrm>
            <a:prstGeom prst="roundRect">
              <a:avLst>
                <a:gd name="adj" fmla="val 11829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  <a:gs pos="51000">
                  <a:schemeClr val="accent1">
                    <a:lumMod val="23000"/>
                    <a:lumOff val="77000"/>
                  </a:schemeClr>
                </a:gs>
              </a:gsLst>
              <a:lin ang="5400000" scaled="1"/>
            </a:gra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QGIS</a:t>
              </a:r>
              <a:endPara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95" name="사각형: 둥근 모서리 194">
              <a:extLst>
                <a:ext uri="{FF2B5EF4-FFF2-40B4-BE49-F238E27FC236}">
                  <a16:creationId xmlns:a16="http://schemas.microsoft.com/office/drawing/2014/main" id="{F41A4947-71C5-4B70-B09F-1EA835DE5F23}"/>
                </a:ext>
              </a:extLst>
            </p:cNvPr>
            <p:cNvSpPr/>
            <p:nvPr/>
          </p:nvSpPr>
          <p:spPr>
            <a:xfrm>
              <a:off x="4047779" y="4009014"/>
              <a:ext cx="1952774" cy="588460"/>
            </a:xfrm>
            <a:prstGeom prst="roundRect">
              <a:avLst>
                <a:gd name="adj" fmla="val 11829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  <a:gs pos="51000">
                  <a:schemeClr val="accent1">
                    <a:lumMod val="23000"/>
                    <a:lumOff val="77000"/>
                  </a:schemeClr>
                </a:gs>
              </a:gsLst>
              <a:lin ang="5400000" scaled="1"/>
            </a:gra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컬럼 병합</a:t>
              </a:r>
            </a:p>
          </p:txBody>
        </p:sp>
        <p:sp>
          <p:nvSpPr>
            <p:cNvPr id="196" name="사각형: 둥근 모서리 195">
              <a:extLst>
                <a:ext uri="{FF2B5EF4-FFF2-40B4-BE49-F238E27FC236}">
                  <a16:creationId xmlns:a16="http://schemas.microsoft.com/office/drawing/2014/main" id="{BAEE90EE-FE48-47C6-B083-32CED508CC5B}"/>
                </a:ext>
              </a:extLst>
            </p:cNvPr>
            <p:cNvSpPr/>
            <p:nvPr/>
          </p:nvSpPr>
          <p:spPr>
            <a:xfrm>
              <a:off x="4047779" y="4697941"/>
              <a:ext cx="1952774" cy="588460"/>
            </a:xfrm>
            <a:prstGeom prst="roundRect">
              <a:avLst>
                <a:gd name="adj" fmla="val 11829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  <a:gs pos="51000">
                  <a:schemeClr val="accent1">
                    <a:lumMod val="23000"/>
                    <a:lumOff val="77000"/>
                  </a:schemeClr>
                </a:gs>
              </a:gsLst>
              <a:lin ang="5400000" scaled="1"/>
            </a:gra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크롤링</a:t>
              </a:r>
              <a:endPara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97" name="사각형: 둥근 모서리 196">
              <a:extLst>
                <a:ext uri="{FF2B5EF4-FFF2-40B4-BE49-F238E27FC236}">
                  <a16:creationId xmlns:a16="http://schemas.microsoft.com/office/drawing/2014/main" id="{C1AF5EC6-94BC-47B1-B3B9-C0A4A123D8A3}"/>
                </a:ext>
              </a:extLst>
            </p:cNvPr>
            <p:cNvSpPr/>
            <p:nvPr/>
          </p:nvSpPr>
          <p:spPr>
            <a:xfrm>
              <a:off x="1285028" y="4764569"/>
              <a:ext cx="902123" cy="355901"/>
            </a:xfrm>
            <a:prstGeom prst="roundRect">
              <a:avLst>
                <a:gd name="adj" fmla="val 11829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  <a:gs pos="51000">
                  <a:schemeClr val="accent1">
                    <a:lumMod val="23000"/>
                    <a:lumOff val="77000"/>
                  </a:schemeClr>
                </a:gs>
              </a:gsLst>
              <a:lin ang="5400000" scaled="1"/>
            </a:gra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지역데이터</a:t>
              </a:r>
            </a:p>
          </p:txBody>
        </p:sp>
        <p:sp>
          <p:nvSpPr>
            <p:cNvPr id="198" name="사각형: 둥근 모서리 197">
              <a:extLst>
                <a:ext uri="{FF2B5EF4-FFF2-40B4-BE49-F238E27FC236}">
                  <a16:creationId xmlns:a16="http://schemas.microsoft.com/office/drawing/2014/main" id="{A49654F6-BF07-4A5A-A922-F73D35CB1F45}"/>
                </a:ext>
              </a:extLst>
            </p:cNvPr>
            <p:cNvSpPr/>
            <p:nvPr/>
          </p:nvSpPr>
          <p:spPr>
            <a:xfrm>
              <a:off x="1277014" y="6278307"/>
              <a:ext cx="902123" cy="355901"/>
            </a:xfrm>
            <a:prstGeom prst="roundRect">
              <a:avLst>
                <a:gd name="adj" fmla="val 11829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  <a:gs pos="51000">
                  <a:schemeClr val="accent1">
                    <a:lumMod val="23000"/>
                    <a:lumOff val="77000"/>
                  </a:schemeClr>
                </a:gs>
              </a:gsLst>
              <a:lin ang="5400000" scaled="1"/>
            </a:gra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공간데이터</a:t>
              </a:r>
            </a:p>
          </p:txBody>
        </p:sp>
        <p:sp>
          <p:nvSpPr>
            <p:cNvPr id="199" name="사각형: 둥근 모서리 198">
              <a:extLst>
                <a:ext uri="{FF2B5EF4-FFF2-40B4-BE49-F238E27FC236}">
                  <a16:creationId xmlns:a16="http://schemas.microsoft.com/office/drawing/2014/main" id="{4E886180-09CE-49D6-8020-686F161BE1D9}"/>
                </a:ext>
              </a:extLst>
            </p:cNvPr>
            <p:cNvSpPr/>
            <p:nvPr/>
          </p:nvSpPr>
          <p:spPr>
            <a:xfrm>
              <a:off x="2488679" y="4157112"/>
              <a:ext cx="994027" cy="278932"/>
            </a:xfrm>
            <a:prstGeom prst="roundRect">
              <a:avLst>
                <a:gd name="adj" fmla="val 11829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  <a:gs pos="51000">
                  <a:schemeClr val="accent1">
                    <a:lumMod val="23000"/>
                    <a:lumOff val="77000"/>
                  </a:schemeClr>
                </a:gs>
              </a:gsLst>
              <a:lin ang="5400000" scaled="1"/>
            </a:gra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교육용시설</a:t>
              </a:r>
              <a:endParaRPr lang="ko-KR" altLang="en-US" sz="1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200" name="사각형: 둥근 모서리 199">
              <a:extLst>
                <a:ext uri="{FF2B5EF4-FFF2-40B4-BE49-F238E27FC236}">
                  <a16:creationId xmlns:a16="http://schemas.microsoft.com/office/drawing/2014/main" id="{1BD9C993-17D7-4FDC-9D1F-EDFC418935C8}"/>
                </a:ext>
              </a:extLst>
            </p:cNvPr>
            <p:cNvSpPr/>
            <p:nvPr/>
          </p:nvSpPr>
          <p:spPr>
            <a:xfrm>
              <a:off x="2481717" y="3828588"/>
              <a:ext cx="994027" cy="278932"/>
            </a:xfrm>
            <a:prstGeom prst="roundRect">
              <a:avLst>
                <a:gd name="adj" fmla="val 11829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  <a:gs pos="51000">
                  <a:schemeClr val="accent1">
                    <a:lumMod val="23000"/>
                    <a:lumOff val="77000"/>
                  </a:schemeClr>
                </a:gs>
              </a:gsLst>
              <a:lin ang="5400000" scaled="1"/>
            </a:gra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학교</a:t>
              </a:r>
            </a:p>
          </p:txBody>
        </p:sp>
        <p:sp>
          <p:nvSpPr>
            <p:cNvPr id="201" name="사각형: 둥근 모서리 200">
              <a:extLst>
                <a:ext uri="{FF2B5EF4-FFF2-40B4-BE49-F238E27FC236}">
                  <a16:creationId xmlns:a16="http://schemas.microsoft.com/office/drawing/2014/main" id="{C906FE89-8B0A-4187-9C52-CBFDA301C19B}"/>
                </a:ext>
              </a:extLst>
            </p:cNvPr>
            <p:cNvSpPr/>
            <p:nvPr/>
          </p:nvSpPr>
          <p:spPr>
            <a:xfrm>
              <a:off x="2481717" y="4485637"/>
              <a:ext cx="994027" cy="278932"/>
            </a:xfrm>
            <a:prstGeom prst="roundRect">
              <a:avLst>
                <a:gd name="adj" fmla="val 11829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  <a:gs pos="51000">
                  <a:schemeClr val="accent1">
                    <a:lumMod val="23000"/>
                    <a:lumOff val="77000"/>
                  </a:schemeClr>
                </a:gs>
              </a:gsLst>
              <a:lin ang="5400000" scaled="1"/>
            </a:gra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체험시설</a:t>
              </a:r>
            </a:p>
          </p:txBody>
        </p:sp>
        <p:sp>
          <p:nvSpPr>
            <p:cNvPr id="202" name="사각형: 둥근 모서리 201">
              <a:extLst>
                <a:ext uri="{FF2B5EF4-FFF2-40B4-BE49-F238E27FC236}">
                  <a16:creationId xmlns:a16="http://schemas.microsoft.com/office/drawing/2014/main" id="{BEA10EA0-D1FC-4101-9729-BCB5B6CEDA4B}"/>
                </a:ext>
              </a:extLst>
            </p:cNvPr>
            <p:cNvSpPr/>
            <p:nvPr/>
          </p:nvSpPr>
          <p:spPr>
            <a:xfrm>
              <a:off x="2486272" y="4814161"/>
              <a:ext cx="994027" cy="278932"/>
            </a:xfrm>
            <a:prstGeom prst="roundRect">
              <a:avLst>
                <a:gd name="adj" fmla="val 11829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  <a:gs pos="51000">
                  <a:schemeClr val="accent1">
                    <a:lumMod val="23000"/>
                    <a:lumOff val="77000"/>
                  </a:schemeClr>
                </a:gs>
              </a:gsLst>
              <a:lin ang="5400000" scaled="1"/>
            </a:gra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농어촌시설</a:t>
              </a:r>
            </a:p>
          </p:txBody>
        </p:sp>
        <p:sp>
          <p:nvSpPr>
            <p:cNvPr id="203" name="사각형: 둥근 모서리 202">
              <a:extLst>
                <a:ext uri="{FF2B5EF4-FFF2-40B4-BE49-F238E27FC236}">
                  <a16:creationId xmlns:a16="http://schemas.microsoft.com/office/drawing/2014/main" id="{2F92FDF7-0DF0-4186-8A03-D5366040177D}"/>
                </a:ext>
              </a:extLst>
            </p:cNvPr>
            <p:cNvSpPr/>
            <p:nvPr/>
          </p:nvSpPr>
          <p:spPr>
            <a:xfrm>
              <a:off x="2486272" y="5142686"/>
              <a:ext cx="994027" cy="278932"/>
            </a:xfrm>
            <a:prstGeom prst="roundRect">
              <a:avLst>
                <a:gd name="adj" fmla="val 11829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  <a:gs pos="51000">
                  <a:schemeClr val="accent1">
                    <a:lumMod val="23000"/>
                    <a:lumOff val="77000"/>
                  </a:schemeClr>
                </a:gs>
              </a:gsLst>
              <a:lin ang="5400000" scaled="1"/>
            </a:gra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문화시설</a:t>
              </a:r>
              <a:endParaRPr lang="ko-KR" altLang="en-US" sz="1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204" name="사각형: 둥근 모서리 203">
              <a:extLst>
                <a:ext uri="{FF2B5EF4-FFF2-40B4-BE49-F238E27FC236}">
                  <a16:creationId xmlns:a16="http://schemas.microsoft.com/office/drawing/2014/main" id="{B205D51A-043F-4F56-9F67-EB16E7A4BE8C}"/>
                </a:ext>
              </a:extLst>
            </p:cNvPr>
            <p:cNvSpPr/>
            <p:nvPr/>
          </p:nvSpPr>
          <p:spPr>
            <a:xfrm>
              <a:off x="2486272" y="5471210"/>
              <a:ext cx="994027" cy="278932"/>
            </a:xfrm>
            <a:prstGeom prst="roundRect">
              <a:avLst>
                <a:gd name="adj" fmla="val 11829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  <a:gs pos="51000">
                  <a:schemeClr val="accent1">
                    <a:lumMod val="23000"/>
                    <a:lumOff val="77000"/>
                  </a:schemeClr>
                </a:gs>
              </a:gsLst>
              <a:lin ang="5400000" scaled="1"/>
            </a:gra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사회복지시설</a:t>
              </a:r>
            </a:p>
          </p:txBody>
        </p:sp>
        <p:sp>
          <p:nvSpPr>
            <p:cNvPr id="205" name="사각형: 둥근 모서리 204">
              <a:extLst>
                <a:ext uri="{FF2B5EF4-FFF2-40B4-BE49-F238E27FC236}">
                  <a16:creationId xmlns:a16="http://schemas.microsoft.com/office/drawing/2014/main" id="{FEF37B82-A072-4D50-AD27-E003F71FEA49}"/>
                </a:ext>
              </a:extLst>
            </p:cNvPr>
            <p:cNvSpPr/>
            <p:nvPr/>
          </p:nvSpPr>
          <p:spPr>
            <a:xfrm>
              <a:off x="2486272" y="5799735"/>
              <a:ext cx="994027" cy="278932"/>
            </a:xfrm>
            <a:prstGeom prst="roundRect">
              <a:avLst>
                <a:gd name="adj" fmla="val 11829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  <a:gs pos="51000">
                  <a:schemeClr val="accent1">
                    <a:lumMod val="23000"/>
                    <a:lumOff val="77000"/>
                  </a:schemeClr>
                </a:gs>
              </a:gsLst>
              <a:lin ang="5400000" scaled="1"/>
            </a:gra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기타시설</a:t>
              </a:r>
            </a:p>
          </p:txBody>
        </p:sp>
        <p:sp>
          <p:nvSpPr>
            <p:cNvPr id="206" name="사각형: 둥근 모서리 205">
              <a:extLst>
                <a:ext uri="{FF2B5EF4-FFF2-40B4-BE49-F238E27FC236}">
                  <a16:creationId xmlns:a16="http://schemas.microsoft.com/office/drawing/2014/main" id="{57FD84B0-AA10-4104-B856-F5B9B57E9079}"/>
                </a:ext>
              </a:extLst>
            </p:cNvPr>
            <p:cNvSpPr/>
            <p:nvPr/>
          </p:nvSpPr>
          <p:spPr>
            <a:xfrm>
              <a:off x="2488679" y="6278307"/>
              <a:ext cx="994027" cy="355901"/>
            </a:xfrm>
            <a:prstGeom prst="roundRect">
              <a:avLst>
                <a:gd name="adj" fmla="val 11829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  <a:gs pos="51000">
                  <a:schemeClr val="accent1">
                    <a:lumMod val="23000"/>
                    <a:lumOff val="77000"/>
                  </a:schemeClr>
                </a:gs>
              </a:gsLst>
              <a:lin ang="5400000" scaled="1"/>
            </a:gra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위경도</a:t>
              </a:r>
            </a:p>
          </p:txBody>
        </p:sp>
        <p:sp>
          <p:nvSpPr>
            <p:cNvPr id="207" name="사각형: 둥근 모서리 206">
              <a:extLst>
                <a:ext uri="{FF2B5EF4-FFF2-40B4-BE49-F238E27FC236}">
                  <a16:creationId xmlns:a16="http://schemas.microsoft.com/office/drawing/2014/main" id="{4AD2DBBD-3BAC-4D71-B012-93FCF46F1AC6}"/>
                </a:ext>
              </a:extLst>
            </p:cNvPr>
            <p:cNvSpPr/>
            <p:nvPr/>
          </p:nvSpPr>
          <p:spPr>
            <a:xfrm>
              <a:off x="4047779" y="5371844"/>
              <a:ext cx="1952774" cy="588460"/>
            </a:xfrm>
            <a:prstGeom prst="roundRect">
              <a:avLst>
                <a:gd name="adj" fmla="val 11829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  <a:gs pos="51000">
                  <a:schemeClr val="accent1">
                    <a:lumMod val="23000"/>
                    <a:lumOff val="77000"/>
                  </a:schemeClr>
                </a:gs>
              </a:gsLst>
              <a:lin ang="5400000" scaled="1"/>
            </a:gra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지오코딩</a:t>
              </a:r>
              <a:endPara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208" name="사각형: 둥근 모서리 207">
              <a:extLst>
                <a:ext uri="{FF2B5EF4-FFF2-40B4-BE49-F238E27FC236}">
                  <a16:creationId xmlns:a16="http://schemas.microsoft.com/office/drawing/2014/main" id="{4758C7BB-F9DB-45AE-87C6-67013A2AD597}"/>
                </a:ext>
              </a:extLst>
            </p:cNvPr>
            <p:cNvSpPr/>
            <p:nvPr/>
          </p:nvSpPr>
          <p:spPr>
            <a:xfrm>
              <a:off x="7410453" y="6176203"/>
              <a:ext cx="1242578" cy="458004"/>
            </a:xfrm>
            <a:prstGeom prst="roundRect">
              <a:avLst>
                <a:gd name="adj" fmla="val 11829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  <a:gs pos="51000">
                  <a:schemeClr val="accent1">
                    <a:lumMod val="23000"/>
                    <a:lumOff val="77000"/>
                  </a:schemeClr>
                </a:gs>
              </a:gsLst>
              <a:lin ang="5400000" scaled="1"/>
            </a:gra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중첩분석</a:t>
              </a:r>
            </a:p>
          </p:txBody>
        </p:sp>
        <p:sp>
          <p:nvSpPr>
            <p:cNvPr id="209" name="사각형: 둥근 모서리 208">
              <a:extLst>
                <a:ext uri="{FF2B5EF4-FFF2-40B4-BE49-F238E27FC236}">
                  <a16:creationId xmlns:a16="http://schemas.microsoft.com/office/drawing/2014/main" id="{CB8837E1-707E-45C6-8A76-E8C6EE40ADB1}"/>
                </a:ext>
              </a:extLst>
            </p:cNvPr>
            <p:cNvSpPr/>
            <p:nvPr/>
          </p:nvSpPr>
          <p:spPr>
            <a:xfrm>
              <a:off x="7410452" y="3699859"/>
              <a:ext cx="1242581" cy="310985"/>
            </a:xfrm>
            <a:prstGeom prst="roundRect">
              <a:avLst>
                <a:gd name="adj" fmla="val 11829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  <a:gs pos="51000">
                  <a:schemeClr val="accent1">
                    <a:lumMod val="23000"/>
                    <a:lumOff val="77000"/>
                  </a:schemeClr>
                </a:gs>
              </a:gsLst>
              <a:lin ang="5400000" scaled="1"/>
            </a:gra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로지스틱 </a:t>
              </a:r>
              <a:endParaRPr lang="en-US" altLang="ko-KR" sz="1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 algn="ctr"/>
              <a:r>
                <a:rPr lang="ko-KR" altLang="en-US" sz="12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회귀분석</a:t>
              </a:r>
            </a:p>
          </p:txBody>
        </p:sp>
        <p:sp>
          <p:nvSpPr>
            <p:cNvPr id="210" name="사각형: 둥근 모서리 209">
              <a:extLst>
                <a:ext uri="{FF2B5EF4-FFF2-40B4-BE49-F238E27FC236}">
                  <a16:creationId xmlns:a16="http://schemas.microsoft.com/office/drawing/2014/main" id="{EC02D2EE-CFFC-42CF-ACEE-F5EF2FD50D8A}"/>
                </a:ext>
              </a:extLst>
            </p:cNvPr>
            <p:cNvSpPr/>
            <p:nvPr/>
          </p:nvSpPr>
          <p:spPr>
            <a:xfrm>
              <a:off x="7410453" y="3326620"/>
              <a:ext cx="1242581" cy="310985"/>
            </a:xfrm>
            <a:prstGeom prst="roundRect">
              <a:avLst>
                <a:gd name="adj" fmla="val 11829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  <a:gs pos="51000">
                  <a:schemeClr val="accent1">
                    <a:lumMod val="23000"/>
                    <a:lumOff val="77000"/>
                  </a:schemeClr>
                </a:gs>
              </a:gsLst>
              <a:lin ang="5400000" scaled="1"/>
            </a:gra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탐색적 자료 분석</a:t>
              </a:r>
            </a:p>
          </p:txBody>
        </p:sp>
        <p:sp>
          <p:nvSpPr>
            <p:cNvPr id="211" name="사각형: 둥근 모서리 210">
              <a:extLst>
                <a:ext uri="{FF2B5EF4-FFF2-40B4-BE49-F238E27FC236}">
                  <a16:creationId xmlns:a16="http://schemas.microsoft.com/office/drawing/2014/main" id="{F221EB2B-C350-4903-B799-56A976DC0A23}"/>
                </a:ext>
              </a:extLst>
            </p:cNvPr>
            <p:cNvSpPr/>
            <p:nvPr/>
          </p:nvSpPr>
          <p:spPr>
            <a:xfrm>
              <a:off x="4047779" y="6045747"/>
              <a:ext cx="1952774" cy="588460"/>
            </a:xfrm>
            <a:prstGeom prst="roundRect">
              <a:avLst>
                <a:gd name="adj" fmla="val 11829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  <a:gs pos="51000">
                  <a:schemeClr val="accent1">
                    <a:lumMod val="23000"/>
                    <a:lumOff val="77000"/>
                  </a:schemeClr>
                </a:gs>
              </a:gsLst>
              <a:lin ang="5400000" scaled="1"/>
            </a:gra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버퍼설정</a:t>
              </a:r>
            </a:p>
          </p:txBody>
        </p:sp>
        <p:sp>
          <p:nvSpPr>
            <p:cNvPr id="212" name="사각형: 둥근 모서리 211">
              <a:extLst>
                <a:ext uri="{FF2B5EF4-FFF2-40B4-BE49-F238E27FC236}">
                  <a16:creationId xmlns:a16="http://schemas.microsoft.com/office/drawing/2014/main" id="{C8012D36-25CD-4F63-9116-3EE93C7973F3}"/>
                </a:ext>
              </a:extLst>
            </p:cNvPr>
            <p:cNvSpPr/>
            <p:nvPr/>
          </p:nvSpPr>
          <p:spPr>
            <a:xfrm>
              <a:off x="7410453" y="4188257"/>
              <a:ext cx="1242580" cy="322124"/>
            </a:xfrm>
            <a:prstGeom prst="roundRect">
              <a:avLst>
                <a:gd name="adj" fmla="val 11829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  <a:gs pos="51000">
                  <a:schemeClr val="accent1">
                    <a:lumMod val="23000"/>
                    <a:lumOff val="77000"/>
                  </a:schemeClr>
                </a:gs>
              </a:gsLst>
              <a:lin ang="5400000" scaled="1"/>
            </a:gra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err="1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오버샘플링</a:t>
              </a:r>
              <a:endParaRPr lang="ko-KR" altLang="en-US" sz="11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213" name="사각형: 둥근 모서리 212">
              <a:extLst>
                <a:ext uri="{FF2B5EF4-FFF2-40B4-BE49-F238E27FC236}">
                  <a16:creationId xmlns:a16="http://schemas.microsoft.com/office/drawing/2014/main" id="{4B1C0B9A-6B17-4145-9703-772DE33FA8D8}"/>
                </a:ext>
              </a:extLst>
            </p:cNvPr>
            <p:cNvSpPr/>
            <p:nvPr/>
          </p:nvSpPr>
          <p:spPr>
            <a:xfrm>
              <a:off x="7410452" y="4569265"/>
              <a:ext cx="1242579" cy="322124"/>
            </a:xfrm>
            <a:prstGeom prst="roundRect">
              <a:avLst>
                <a:gd name="adj" fmla="val 11829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  <a:gs pos="51000">
                  <a:schemeClr val="accent1">
                    <a:lumMod val="23000"/>
                    <a:lumOff val="77000"/>
                  </a:schemeClr>
                </a:gs>
              </a:gsLst>
              <a:lin ang="5400000" scaled="1"/>
            </a:gra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자기상관성분석</a:t>
              </a:r>
            </a:p>
          </p:txBody>
        </p:sp>
        <p:sp>
          <p:nvSpPr>
            <p:cNvPr id="214" name="사각형: 둥근 모서리 213">
              <a:extLst>
                <a:ext uri="{FF2B5EF4-FFF2-40B4-BE49-F238E27FC236}">
                  <a16:creationId xmlns:a16="http://schemas.microsoft.com/office/drawing/2014/main" id="{5BD4D5B2-1372-4B3A-B079-363997A87A1D}"/>
                </a:ext>
              </a:extLst>
            </p:cNvPr>
            <p:cNvSpPr/>
            <p:nvPr/>
          </p:nvSpPr>
          <p:spPr>
            <a:xfrm>
              <a:off x="7410453" y="4949797"/>
              <a:ext cx="1242578" cy="322124"/>
            </a:xfrm>
            <a:prstGeom prst="roundRect">
              <a:avLst>
                <a:gd name="adj" fmla="val 11829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  <a:gs pos="51000">
                  <a:schemeClr val="accent1">
                    <a:lumMod val="23000"/>
                    <a:lumOff val="77000"/>
                  </a:schemeClr>
                </a:gs>
              </a:gsLst>
              <a:lin ang="5400000" scaled="1"/>
            </a:gra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err="1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왜도분석</a:t>
              </a:r>
              <a:endParaRPr lang="ko-KR" altLang="en-US" sz="11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215" name="사각형: 둥근 모서리 214">
              <a:extLst>
                <a:ext uri="{FF2B5EF4-FFF2-40B4-BE49-F238E27FC236}">
                  <a16:creationId xmlns:a16="http://schemas.microsoft.com/office/drawing/2014/main" id="{28516907-A2B6-4BBC-9F0E-2444F0492009}"/>
                </a:ext>
              </a:extLst>
            </p:cNvPr>
            <p:cNvSpPr/>
            <p:nvPr/>
          </p:nvSpPr>
          <p:spPr>
            <a:xfrm>
              <a:off x="7410453" y="5334175"/>
              <a:ext cx="1242578" cy="322124"/>
            </a:xfrm>
            <a:prstGeom prst="roundRect">
              <a:avLst>
                <a:gd name="adj" fmla="val 11829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  <a:gs pos="51000">
                  <a:schemeClr val="accent1">
                    <a:lumMod val="23000"/>
                    <a:lumOff val="77000"/>
                  </a:schemeClr>
                </a:gs>
              </a:gsLst>
              <a:lin ang="5400000" scaled="1"/>
            </a:gra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err="1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하이퍼</a:t>
              </a:r>
              <a:r>
                <a:rPr lang="ko-KR" altLang="en-US" sz="11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endParaRPr lang="en-US" altLang="ko-KR" sz="11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 algn="ctr"/>
              <a:r>
                <a:rPr lang="ko-KR" altLang="en-US" sz="1100" b="1" dirty="0" err="1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파라미터튜닝</a:t>
              </a:r>
              <a:endParaRPr lang="ko-KR" altLang="en-US" sz="11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216" name="사각형: 둥근 모서리 215">
              <a:extLst>
                <a:ext uri="{FF2B5EF4-FFF2-40B4-BE49-F238E27FC236}">
                  <a16:creationId xmlns:a16="http://schemas.microsoft.com/office/drawing/2014/main" id="{5B25964E-0986-4E77-A65D-42043306CCE6}"/>
                </a:ext>
              </a:extLst>
            </p:cNvPr>
            <p:cNvSpPr/>
            <p:nvPr/>
          </p:nvSpPr>
          <p:spPr>
            <a:xfrm>
              <a:off x="7410453" y="5718555"/>
              <a:ext cx="1242578" cy="322124"/>
            </a:xfrm>
            <a:prstGeom prst="roundRect">
              <a:avLst>
                <a:gd name="adj" fmla="val 11829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  <a:gs pos="51000">
                  <a:schemeClr val="accent1">
                    <a:lumMod val="23000"/>
                    <a:lumOff val="77000"/>
                  </a:schemeClr>
                </a:gs>
              </a:gsLst>
              <a:lin ang="5400000" scaled="1"/>
            </a:gra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특징변수선택</a:t>
              </a:r>
            </a:p>
          </p:txBody>
        </p:sp>
      </p:grpSp>
      <p:cxnSp>
        <p:nvCxnSpPr>
          <p:cNvPr id="233" name="연결선: 꺾임 232">
            <a:extLst>
              <a:ext uri="{FF2B5EF4-FFF2-40B4-BE49-F238E27FC236}">
                <a16:creationId xmlns:a16="http://schemas.microsoft.com/office/drawing/2014/main" id="{8ADDFD29-0B1E-49C5-B83E-5699E398184A}"/>
              </a:ext>
            </a:extLst>
          </p:cNvPr>
          <p:cNvCxnSpPr>
            <a:cxnSpLocks/>
            <a:stCxn id="197" idx="3"/>
            <a:endCxn id="200" idx="1"/>
          </p:cNvCxnSpPr>
          <p:nvPr/>
        </p:nvCxnSpPr>
        <p:spPr>
          <a:xfrm flipV="1">
            <a:off x="1330568" y="3072260"/>
            <a:ext cx="346082" cy="1316360"/>
          </a:xfrm>
          <a:prstGeom prst="bentConnector3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연결선: 꺾임 233">
            <a:extLst>
              <a:ext uri="{FF2B5EF4-FFF2-40B4-BE49-F238E27FC236}">
                <a16:creationId xmlns:a16="http://schemas.microsoft.com/office/drawing/2014/main" id="{34058BDA-0EFD-4576-87A9-D8605B7CB28F}"/>
              </a:ext>
            </a:extLst>
          </p:cNvPr>
          <p:cNvCxnSpPr>
            <a:cxnSpLocks/>
            <a:stCxn id="197" idx="3"/>
            <a:endCxn id="199" idx="1"/>
          </p:cNvCxnSpPr>
          <p:nvPr/>
        </p:nvCxnSpPr>
        <p:spPr>
          <a:xfrm flipV="1">
            <a:off x="1330568" y="3516047"/>
            <a:ext cx="354261" cy="872573"/>
          </a:xfrm>
          <a:prstGeom prst="bentConnector3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연결선: 꺾임 234">
            <a:extLst>
              <a:ext uri="{FF2B5EF4-FFF2-40B4-BE49-F238E27FC236}">
                <a16:creationId xmlns:a16="http://schemas.microsoft.com/office/drawing/2014/main" id="{77520E66-D8AC-4FB9-97DE-4CAD5FB337FB}"/>
              </a:ext>
            </a:extLst>
          </p:cNvPr>
          <p:cNvCxnSpPr>
            <a:cxnSpLocks/>
            <a:stCxn id="197" idx="3"/>
            <a:endCxn id="201" idx="1"/>
          </p:cNvCxnSpPr>
          <p:nvPr/>
        </p:nvCxnSpPr>
        <p:spPr>
          <a:xfrm flipV="1">
            <a:off x="1330568" y="3959836"/>
            <a:ext cx="346082" cy="428784"/>
          </a:xfrm>
          <a:prstGeom prst="bentConnector3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연결선: 꺾임 235">
            <a:extLst>
              <a:ext uri="{FF2B5EF4-FFF2-40B4-BE49-F238E27FC236}">
                <a16:creationId xmlns:a16="http://schemas.microsoft.com/office/drawing/2014/main" id="{71621C4D-9968-4FB8-A553-A47A0D2BD2AC}"/>
              </a:ext>
            </a:extLst>
          </p:cNvPr>
          <p:cNvCxnSpPr>
            <a:cxnSpLocks/>
            <a:stCxn id="197" idx="3"/>
            <a:endCxn id="202" idx="1"/>
          </p:cNvCxnSpPr>
          <p:nvPr/>
        </p:nvCxnSpPr>
        <p:spPr>
          <a:xfrm>
            <a:off x="1330568" y="4388620"/>
            <a:ext cx="351433" cy="15004"/>
          </a:xfrm>
          <a:prstGeom prst="bentConnector3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연결선: 꺾임 236">
            <a:extLst>
              <a:ext uri="{FF2B5EF4-FFF2-40B4-BE49-F238E27FC236}">
                <a16:creationId xmlns:a16="http://schemas.microsoft.com/office/drawing/2014/main" id="{73874BCE-1563-4924-851E-08B1D51723F1}"/>
              </a:ext>
            </a:extLst>
          </p:cNvPr>
          <p:cNvCxnSpPr>
            <a:cxnSpLocks/>
            <a:stCxn id="197" idx="3"/>
            <a:endCxn id="203" idx="1"/>
          </p:cNvCxnSpPr>
          <p:nvPr/>
        </p:nvCxnSpPr>
        <p:spPr>
          <a:xfrm>
            <a:off x="1330568" y="4388620"/>
            <a:ext cx="351433" cy="458793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연결선: 꺾임 237">
            <a:extLst>
              <a:ext uri="{FF2B5EF4-FFF2-40B4-BE49-F238E27FC236}">
                <a16:creationId xmlns:a16="http://schemas.microsoft.com/office/drawing/2014/main" id="{8282556F-5239-4672-B606-93D22F62FB8A}"/>
              </a:ext>
            </a:extLst>
          </p:cNvPr>
          <p:cNvCxnSpPr>
            <a:cxnSpLocks/>
            <a:stCxn id="197" idx="3"/>
            <a:endCxn id="204" idx="1"/>
          </p:cNvCxnSpPr>
          <p:nvPr/>
        </p:nvCxnSpPr>
        <p:spPr>
          <a:xfrm>
            <a:off x="1330568" y="4388620"/>
            <a:ext cx="351433" cy="902581"/>
          </a:xfrm>
          <a:prstGeom prst="bentConnector3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연결선: 꺾임 238">
            <a:extLst>
              <a:ext uri="{FF2B5EF4-FFF2-40B4-BE49-F238E27FC236}">
                <a16:creationId xmlns:a16="http://schemas.microsoft.com/office/drawing/2014/main" id="{D756E49D-2895-43E6-B874-90ADFCD85565}"/>
              </a:ext>
            </a:extLst>
          </p:cNvPr>
          <p:cNvCxnSpPr>
            <a:cxnSpLocks/>
            <a:stCxn id="197" idx="3"/>
            <a:endCxn id="205" idx="1"/>
          </p:cNvCxnSpPr>
          <p:nvPr/>
        </p:nvCxnSpPr>
        <p:spPr>
          <a:xfrm>
            <a:off x="1330568" y="4388620"/>
            <a:ext cx="351433" cy="1346370"/>
          </a:xfrm>
          <a:prstGeom prst="bentConnector3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>
            <a:extLst>
              <a:ext uri="{FF2B5EF4-FFF2-40B4-BE49-F238E27FC236}">
                <a16:creationId xmlns:a16="http://schemas.microsoft.com/office/drawing/2014/main" id="{CA48E7D6-66D3-4688-A69D-22E1FD47594C}"/>
              </a:ext>
            </a:extLst>
          </p:cNvPr>
          <p:cNvCxnSpPr>
            <a:cxnSpLocks/>
            <a:stCxn id="198" idx="3"/>
            <a:endCxn id="206" idx="1"/>
          </p:cNvCxnSpPr>
          <p:nvPr/>
        </p:nvCxnSpPr>
        <p:spPr>
          <a:xfrm>
            <a:off x="1321152" y="6433457"/>
            <a:ext cx="36367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연결선: 꺾임 240">
            <a:extLst>
              <a:ext uri="{FF2B5EF4-FFF2-40B4-BE49-F238E27FC236}">
                <a16:creationId xmlns:a16="http://schemas.microsoft.com/office/drawing/2014/main" id="{400FC11E-FCEB-4A2B-AD08-72FDC57636D5}"/>
              </a:ext>
            </a:extLst>
          </p:cNvPr>
          <p:cNvCxnSpPr>
            <a:cxnSpLocks/>
            <a:stCxn id="193" idx="3"/>
            <a:endCxn id="212" idx="1"/>
          </p:cNvCxnSpPr>
          <p:nvPr/>
        </p:nvCxnSpPr>
        <p:spPr>
          <a:xfrm flipV="1">
            <a:off x="7231636" y="3587293"/>
            <a:ext cx="235732" cy="1023788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연결선: 꺾임 241">
            <a:extLst>
              <a:ext uri="{FF2B5EF4-FFF2-40B4-BE49-F238E27FC236}">
                <a16:creationId xmlns:a16="http://schemas.microsoft.com/office/drawing/2014/main" id="{55CDAD9E-B819-4234-9AB5-949B9F35A073}"/>
              </a:ext>
            </a:extLst>
          </p:cNvPr>
          <p:cNvCxnSpPr>
            <a:cxnSpLocks/>
            <a:stCxn id="193" idx="3"/>
            <a:endCxn id="214" idx="1"/>
          </p:cNvCxnSpPr>
          <p:nvPr/>
        </p:nvCxnSpPr>
        <p:spPr>
          <a:xfrm>
            <a:off x="7231636" y="4611081"/>
            <a:ext cx="235732" cy="4940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연결선: 꺾임 242">
            <a:extLst>
              <a:ext uri="{FF2B5EF4-FFF2-40B4-BE49-F238E27FC236}">
                <a16:creationId xmlns:a16="http://schemas.microsoft.com/office/drawing/2014/main" id="{8D74EC77-C89E-47BF-84F1-20BE6EDE7DAC}"/>
              </a:ext>
            </a:extLst>
          </p:cNvPr>
          <p:cNvCxnSpPr>
            <a:cxnSpLocks/>
            <a:stCxn id="193" idx="3"/>
            <a:endCxn id="215" idx="1"/>
          </p:cNvCxnSpPr>
          <p:nvPr/>
        </p:nvCxnSpPr>
        <p:spPr>
          <a:xfrm>
            <a:off x="7231636" y="4611081"/>
            <a:ext cx="235732" cy="524179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연결선: 꺾임 243">
            <a:extLst>
              <a:ext uri="{FF2B5EF4-FFF2-40B4-BE49-F238E27FC236}">
                <a16:creationId xmlns:a16="http://schemas.microsoft.com/office/drawing/2014/main" id="{0ABEA75B-8179-4986-B32F-2D2551C683AD}"/>
              </a:ext>
            </a:extLst>
          </p:cNvPr>
          <p:cNvCxnSpPr>
            <a:cxnSpLocks/>
            <a:stCxn id="193" idx="3"/>
            <a:endCxn id="216" idx="1"/>
          </p:cNvCxnSpPr>
          <p:nvPr/>
        </p:nvCxnSpPr>
        <p:spPr>
          <a:xfrm>
            <a:off x="7231636" y="4611081"/>
            <a:ext cx="235732" cy="1043419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연결선: 꺾임 244">
            <a:extLst>
              <a:ext uri="{FF2B5EF4-FFF2-40B4-BE49-F238E27FC236}">
                <a16:creationId xmlns:a16="http://schemas.microsoft.com/office/drawing/2014/main" id="{A0A7A626-C652-41A3-99A9-8EE421D0C10C}"/>
              </a:ext>
            </a:extLst>
          </p:cNvPr>
          <p:cNvCxnSpPr>
            <a:cxnSpLocks/>
            <a:stCxn id="189" idx="3"/>
            <a:endCxn id="210" idx="1"/>
          </p:cNvCxnSpPr>
          <p:nvPr/>
        </p:nvCxnSpPr>
        <p:spPr>
          <a:xfrm flipV="1">
            <a:off x="7231636" y="2415825"/>
            <a:ext cx="235732" cy="235440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연결선: 꺾임 245">
            <a:extLst>
              <a:ext uri="{FF2B5EF4-FFF2-40B4-BE49-F238E27FC236}">
                <a16:creationId xmlns:a16="http://schemas.microsoft.com/office/drawing/2014/main" id="{2BBDF6EF-7F8D-468B-AF20-CD5FBDF6B025}"/>
              </a:ext>
            </a:extLst>
          </p:cNvPr>
          <p:cNvCxnSpPr>
            <a:cxnSpLocks/>
            <a:stCxn id="189" idx="3"/>
            <a:endCxn id="209" idx="1"/>
          </p:cNvCxnSpPr>
          <p:nvPr/>
        </p:nvCxnSpPr>
        <p:spPr>
          <a:xfrm>
            <a:off x="7231636" y="2651265"/>
            <a:ext cx="235731" cy="268751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연결선: 꺾임 246">
            <a:extLst>
              <a:ext uri="{FF2B5EF4-FFF2-40B4-BE49-F238E27FC236}">
                <a16:creationId xmlns:a16="http://schemas.microsoft.com/office/drawing/2014/main" id="{A5C363B7-F4FE-4725-B212-F21A80AA051C}"/>
              </a:ext>
            </a:extLst>
          </p:cNvPr>
          <p:cNvCxnSpPr>
            <a:cxnSpLocks/>
            <a:stCxn id="194" idx="3"/>
            <a:endCxn id="208" idx="1"/>
          </p:cNvCxnSpPr>
          <p:nvPr/>
        </p:nvCxnSpPr>
        <p:spPr>
          <a:xfrm>
            <a:off x="7231636" y="6364493"/>
            <a:ext cx="235732" cy="12700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8" name="Picture 11">
            <a:extLst>
              <a:ext uri="{FF2B5EF4-FFF2-40B4-BE49-F238E27FC236}">
                <a16:creationId xmlns:a16="http://schemas.microsoft.com/office/drawing/2014/main" id="{EC5AB76E-9228-4AFA-A6B1-9D13475FE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7242" y="3710117"/>
            <a:ext cx="1989044" cy="120783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49" name="Picture 13">
            <a:extLst>
              <a:ext uri="{FF2B5EF4-FFF2-40B4-BE49-F238E27FC236}">
                <a16:creationId xmlns:a16="http://schemas.microsoft.com/office/drawing/2014/main" id="{E7A1966D-CAB9-4154-B564-DEDED5C26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7242" y="5433299"/>
            <a:ext cx="1989045" cy="123691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50" name="Picture 15">
            <a:extLst>
              <a:ext uri="{FF2B5EF4-FFF2-40B4-BE49-F238E27FC236}">
                <a16:creationId xmlns:a16="http://schemas.microsoft.com/office/drawing/2014/main" id="{EC72C264-39D5-43AF-AB5A-B87269E89B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279"/>
          <a:stretch/>
        </p:blipFill>
        <p:spPr>
          <a:xfrm>
            <a:off x="9947242" y="2226330"/>
            <a:ext cx="1989045" cy="121346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FF836D23-4E98-430A-89BC-84A7AB702F60}"/>
              </a:ext>
            </a:extLst>
          </p:cNvPr>
          <p:cNvSpPr txBox="1"/>
          <p:nvPr/>
        </p:nvSpPr>
        <p:spPr>
          <a:xfrm>
            <a:off x="27405" y="924386"/>
            <a:ext cx="357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배경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4139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근덕초등학교 양평분교(폐교) | 강원도 삼척 근덕면 양리길 134">
            <a:extLst>
              <a:ext uri="{FF2B5EF4-FFF2-40B4-BE49-F238E27FC236}">
                <a16:creationId xmlns:a16="http://schemas.microsoft.com/office/drawing/2014/main" id="{2F80D7DE-84F8-4B44-A6AD-81BED4D3D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4C57862-2B12-4D14-977A-07252FBFE17A}"/>
              </a:ext>
            </a:extLst>
          </p:cNvPr>
          <p:cNvSpPr/>
          <p:nvPr/>
        </p:nvSpPr>
        <p:spPr>
          <a:xfrm>
            <a:off x="0" y="1"/>
            <a:ext cx="12164595" cy="6858000"/>
          </a:xfrm>
          <a:prstGeom prst="rect">
            <a:avLst/>
          </a:prstGeom>
          <a:gradFill>
            <a:gsLst>
              <a:gs pos="16000">
                <a:schemeClr val="tx1"/>
              </a:gs>
              <a:gs pos="76000">
                <a:srgbClr val="000000">
                  <a:alpha val="29000"/>
                </a:srgbClr>
              </a:gs>
              <a:gs pos="42000">
                <a:schemeClr val="tx1">
                  <a:alpha val="59000"/>
                </a:schemeClr>
              </a:gs>
              <a:gs pos="100000">
                <a:schemeClr val="tx1">
                  <a:alpha val="51000"/>
                </a:schemeClr>
              </a:gs>
            </a:gsLst>
            <a:lin ang="0" scaled="0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87FA559-09BB-4437-9824-D00C6BF601B5}"/>
              </a:ext>
            </a:extLst>
          </p:cNvPr>
          <p:cNvSpPr/>
          <p:nvPr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chemeClr val="dk1">
              <a:alpha val="67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EE355E4-2F08-4515-8142-35E2B29685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98" y="3695431"/>
            <a:ext cx="6433025" cy="269840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7E93318-F101-42EF-B539-3BE4244483DB}"/>
              </a:ext>
            </a:extLst>
          </p:cNvPr>
          <p:cNvSpPr/>
          <p:nvPr/>
        </p:nvSpPr>
        <p:spPr>
          <a:xfrm>
            <a:off x="2008973" y="3429000"/>
            <a:ext cx="2308384" cy="4500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폐교데이터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4B7E26-A990-4ABC-A2F9-F5304D030732}"/>
              </a:ext>
            </a:extLst>
          </p:cNvPr>
          <p:cNvSpPr/>
          <p:nvPr/>
        </p:nvSpPr>
        <p:spPr>
          <a:xfrm>
            <a:off x="6784496" y="3685786"/>
            <a:ext cx="5154903" cy="2698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A4C619-695A-468F-9BFC-D49932E9948A}"/>
              </a:ext>
            </a:extLst>
          </p:cNvPr>
          <p:cNvSpPr txBox="1"/>
          <p:nvPr/>
        </p:nvSpPr>
        <p:spPr>
          <a:xfrm>
            <a:off x="6856977" y="3810510"/>
            <a:ext cx="516802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4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sz="1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1. </a:t>
            </a:r>
            <a:r>
              <a:rPr lang="ko-KR" altLang="en-US" sz="1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공공시설현황 데이터 </a:t>
            </a:r>
            <a:r>
              <a:rPr lang="en-US" altLang="ko-KR" sz="1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</a:t>
            </a:r>
            <a:r>
              <a:rPr lang="ko-KR" altLang="en-US" sz="1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지방재정</a:t>
            </a:r>
            <a:r>
              <a:rPr lang="en-US" altLang="ko-KR" sz="1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365, 2019)</a:t>
            </a:r>
          </a:p>
          <a:p>
            <a:endParaRPr lang="en-US" altLang="ko-KR" sz="14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sz="1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</a:t>
            </a:r>
            <a:r>
              <a:rPr lang="ko-KR" altLang="en-US" sz="1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국내 지역별 시설 데이터 </a:t>
            </a:r>
            <a:r>
              <a:rPr lang="en-US" altLang="ko-KR" sz="1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</a:t>
            </a:r>
            <a:r>
              <a:rPr lang="ko-KR" altLang="en-US" sz="1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한국문화정보원</a:t>
            </a:r>
            <a:r>
              <a:rPr lang="en-US" altLang="ko-KR" sz="1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2021)</a:t>
            </a:r>
          </a:p>
          <a:p>
            <a:endParaRPr lang="en-US" altLang="ko-KR" sz="14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sz="1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3. </a:t>
            </a:r>
            <a:r>
              <a:rPr lang="ko-KR" altLang="en-US" sz="1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국토통계 인구정보 데이터 </a:t>
            </a:r>
            <a:r>
              <a:rPr lang="en-US" altLang="ko-KR" sz="1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</a:t>
            </a:r>
            <a:r>
              <a:rPr lang="ko-KR" altLang="en-US" sz="1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국토정보플랫폼</a:t>
            </a:r>
            <a:r>
              <a:rPr lang="en-US" altLang="ko-KR" sz="1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2021)</a:t>
            </a:r>
          </a:p>
          <a:p>
            <a:endParaRPr lang="en-US" altLang="ko-KR" sz="14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sz="1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4. </a:t>
            </a:r>
            <a:r>
              <a:rPr lang="ko-KR" altLang="en-US" sz="1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국토통계 </a:t>
            </a:r>
            <a:r>
              <a:rPr lang="ko-KR" altLang="en-US" sz="14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건출물</a:t>
            </a:r>
            <a:r>
              <a:rPr lang="ko-KR" altLang="en-US" sz="1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sz="1400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주용도코드별</a:t>
            </a:r>
            <a:r>
              <a:rPr lang="ko-KR" altLang="en-US" sz="1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분류 </a:t>
            </a:r>
            <a:r>
              <a:rPr lang="en-US" altLang="ko-KR" sz="1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</a:t>
            </a:r>
            <a:r>
              <a:rPr lang="ko-KR" altLang="en-US" sz="1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국토정보플랫폼</a:t>
            </a:r>
            <a:r>
              <a:rPr lang="en-US" altLang="ko-KR" sz="1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, 2021)</a:t>
            </a:r>
          </a:p>
          <a:p>
            <a:endParaRPr lang="en-US" altLang="ko-KR" sz="14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en-US" altLang="ko-KR" sz="1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5. </a:t>
            </a:r>
            <a:r>
              <a:rPr lang="ko-KR" altLang="en-US" sz="1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한국 보호구역 데이터 </a:t>
            </a:r>
            <a:r>
              <a:rPr lang="en-US" altLang="ko-KR" sz="1400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(KDPA, 2020)</a:t>
            </a:r>
            <a:endParaRPr lang="ko-KR" altLang="en-US" sz="1400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E65B8CC-6BE1-491F-8916-071F32D3252D}"/>
              </a:ext>
            </a:extLst>
          </p:cNvPr>
          <p:cNvSpPr/>
          <p:nvPr/>
        </p:nvSpPr>
        <p:spPr>
          <a:xfrm>
            <a:off x="8179500" y="3429000"/>
            <a:ext cx="2308384" cy="4500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주변지역 데이터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33A8DF-3397-466C-ADED-7759DDEE5C1D}"/>
              </a:ext>
            </a:extLst>
          </p:cNvPr>
          <p:cNvSpPr txBox="1"/>
          <p:nvPr/>
        </p:nvSpPr>
        <p:spPr>
          <a:xfrm>
            <a:off x="179805" y="1446118"/>
            <a:ext cx="45910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데이터 수집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5F6446-5C4B-4783-920E-D7684CC0E1CE}"/>
              </a:ext>
            </a:extLst>
          </p:cNvPr>
          <p:cNvSpPr txBox="1"/>
          <p:nvPr/>
        </p:nvSpPr>
        <p:spPr>
          <a:xfrm>
            <a:off x="179805" y="1076786"/>
            <a:ext cx="357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분석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0088B1-B3CE-4C59-8E2E-246C67AE7865}"/>
              </a:ext>
            </a:extLst>
          </p:cNvPr>
          <p:cNvSpPr txBox="1"/>
          <p:nvPr/>
        </p:nvSpPr>
        <p:spPr>
          <a:xfrm>
            <a:off x="179805" y="2554114"/>
            <a:ext cx="357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활용 데이터</a:t>
            </a:r>
          </a:p>
        </p:txBody>
      </p:sp>
    </p:spTree>
    <p:extLst>
      <p:ext uri="{BB962C8B-B14F-4D97-AF65-F5344CB8AC3E}">
        <p14:creationId xmlns:p14="http://schemas.microsoft.com/office/powerpoint/2010/main" val="3868291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근덕초등학교 양평분교(폐교) | 강원도 삼척 근덕면 양리길 134">
            <a:extLst>
              <a:ext uri="{FF2B5EF4-FFF2-40B4-BE49-F238E27FC236}">
                <a16:creationId xmlns:a16="http://schemas.microsoft.com/office/drawing/2014/main" id="{2F80D7DE-84F8-4B44-A6AD-81BED4D3D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4C57862-2B12-4D14-977A-07252FBFE17A}"/>
              </a:ext>
            </a:extLst>
          </p:cNvPr>
          <p:cNvSpPr/>
          <p:nvPr/>
        </p:nvSpPr>
        <p:spPr>
          <a:xfrm>
            <a:off x="0" y="1"/>
            <a:ext cx="12164595" cy="6858000"/>
          </a:xfrm>
          <a:prstGeom prst="rect">
            <a:avLst/>
          </a:prstGeom>
          <a:gradFill>
            <a:gsLst>
              <a:gs pos="16000">
                <a:schemeClr val="tx1"/>
              </a:gs>
              <a:gs pos="76000">
                <a:srgbClr val="000000">
                  <a:alpha val="29000"/>
                </a:srgbClr>
              </a:gs>
              <a:gs pos="42000">
                <a:schemeClr val="tx1">
                  <a:alpha val="59000"/>
                </a:schemeClr>
              </a:gs>
              <a:gs pos="100000">
                <a:schemeClr val="tx1">
                  <a:alpha val="51000"/>
                </a:schemeClr>
              </a:gs>
            </a:gsLst>
            <a:lin ang="0" scaled="0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87FA559-09BB-4437-9824-D00C6BF601B5}"/>
              </a:ext>
            </a:extLst>
          </p:cNvPr>
          <p:cNvSpPr/>
          <p:nvPr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chemeClr val="dk1">
              <a:alpha val="67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33A8DF-3397-466C-ADED-7759DDEE5C1D}"/>
              </a:ext>
            </a:extLst>
          </p:cNvPr>
          <p:cNvSpPr txBox="1"/>
          <p:nvPr/>
        </p:nvSpPr>
        <p:spPr>
          <a:xfrm>
            <a:off x="179805" y="1446118"/>
            <a:ext cx="45910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데이터 정제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5F6446-5C4B-4783-920E-D7684CC0E1CE}"/>
              </a:ext>
            </a:extLst>
          </p:cNvPr>
          <p:cNvSpPr txBox="1"/>
          <p:nvPr/>
        </p:nvSpPr>
        <p:spPr>
          <a:xfrm>
            <a:off x="179805" y="1076786"/>
            <a:ext cx="357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분석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0088B1-B3CE-4C59-8E2E-246C67AE7865}"/>
              </a:ext>
            </a:extLst>
          </p:cNvPr>
          <p:cNvSpPr txBox="1"/>
          <p:nvPr/>
        </p:nvSpPr>
        <p:spPr>
          <a:xfrm>
            <a:off x="179805" y="2554114"/>
            <a:ext cx="357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종속변수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(y)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정제 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- </a:t>
            </a:r>
            <a:r>
              <a:rPr lang="ko-KR" altLang="en-US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라벨링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E49465-360A-43E5-BBE0-2CA4850E97AB}"/>
              </a:ext>
            </a:extLst>
          </p:cNvPr>
          <p:cNvSpPr/>
          <p:nvPr/>
        </p:nvSpPr>
        <p:spPr>
          <a:xfrm>
            <a:off x="27405" y="3214763"/>
            <a:ext cx="12164595" cy="3667329"/>
          </a:xfrm>
          <a:prstGeom prst="rect">
            <a:avLst/>
          </a:prstGeom>
          <a:gradFill>
            <a:gsLst>
              <a:gs pos="20000">
                <a:schemeClr val="tx1"/>
              </a:gs>
              <a:gs pos="68000">
                <a:srgbClr val="000000">
                  <a:alpha val="22000"/>
                </a:srgbClr>
              </a:gs>
              <a:gs pos="63000">
                <a:schemeClr val="tx1">
                  <a:alpha val="63000"/>
                </a:schemeClr>
              </a:gs>
              <a:gs pos="100000">
                <a:schemeClr val="tx1">
                  <a:alpha val="44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6EDA51-0844-48C6-84C9-BA488B09DC65}"/>
              </a:ext>
            </a:extLst>
          </p:cNvPr>
          <p:cNvSpPr/>
          <p:nvPr/>
        </p:nvSpPr>
        <p:spPr>
          <a:xfrm>
            <a:off x="1178034" y="4073581"/>
            <a:ext cx="1904301" cy="1216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활용 용도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분포 확인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F50A47-8F72-43B8-B892-AAB43E83F1FE}"/>
              </a:ext>
            </a:extLst>
          </p:cNvPr>
          <p:cNvSpPr/>
          <p:nvPr/>
        </p:nvSpPr>
        <p:spPr>
          <a:xfrm>
            <a:off x="3950551" y="4073581"/>
            <a:ext cx="1904301" cy="1216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동일 의미 범주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분포 확인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D39CBCE-3B0D-4F05-82F5-891796606BFF}"/>
              </a:ext>
            </a:extLst>
          </p:cNvPr>
          <p:cNvSpPr/>
          <p:nvPr/>
        </p:nvSpPr>
        <p:spPr>
          <a:xfrm>
            <a:off x="7065184" y="4073581"/>
            <a:ext cx="1904301" cy="1216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법령 기준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재범주화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5447F9-EBAC-498B-85E5-CA516722C106}"/>
              </a:ext>
            </a:extLst>
          </p:cNvPr>
          <p:cNvSpPr/>
          <p:nvPr/>
        </p:nvSpPr>
        <p:spPr>
          <a:xfrm>
            <a:off x="9854519" y="4073581"/>
            <a:ext cx="1904301" cy="1216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실용성 있는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범주로 재범주화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C05FC09-D87E-419C-8B94-7A29984250E8}"/>
              </a:ext>
            </a:extLst>
          </p:cNvPr>
          <p:cNvSpPr/>
          <p:nvPr/>
        </p:nvSpPr>
        <p:spPr>
          <a:xfrm>
            <a:off x="3697807" y="5694680"/>
            <a:ext cx="2098611" cy="3246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활용 용도 범위가 과도하게 많음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C9219B8C-60F4-4DA9-B42A-409F0F86FF0B}"/>
              </a:ext>
            </a:extLst>
          </p:cNvPr>
          <p:cNvSpPr/>
          <p:nvPr/>
        </p:nvSpPr>
        <p:spPr>
          <a:xfrm>
            <a:off x="2999656" y="4471427"/>
            <a:ext cx="589555" cy="369333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7746528F-6068-4A0D-BDF7-AC0EB4C033BF}"/>
              </a:ext>
            </a:extLst>
          </p:cNvPr>
          <p:cNvSpPr/>
          <p:nvPr/>
        </p:nvSpPr>
        <p:spPr>
          <a:xfrm>
            <a:off x="6120853" y="4478771"/>
            <a:ext cx="589555" cy="369333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1E3A6B4-67ED-4261-8A88-AEC035E9ED4A}"/>
              </a:ext>
            </a:extLst>
          </p:cNvPr>
          <p:cNvCxnSpPr>
            <a:cxnSpLocks/>
          </p:cNvCxnSpPr>
          <p:nvPr/>
        </p:nvCxnSpPr>
        <p:spPr>
          <a:xfrm>
            <a:off x="3867997" y="5928104"/>
            <a:ext cx="1890310" cy="2623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93CCEC9-5A37-4240-A87C-B17A605B2D7D}"/>
              </a:ext>
            </a:extLst>
          </p:cNvPr>
          <p:cNvCxnSpPr>
            <a:cxnSpLocks/>
          </p:cNvCxnSpPr>
          <p:nvPr/>
        </p:nvCxnSpPr>
        <p:spPr>
          <a:xfrm>
            <a:off x="3210510" y="4640334"/>
            <a:ext cx="656351" cy="12934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E519B912-5F56-4D1C-B260-5816F3F94DE4}"/>
              </a:ext>
            </a:extLst>
          </p:cNvPr>
          <p:cNvSpPr/>
          <p:nvPr/>
        </p:nvSpPr>
        <p:spPr>
          <a:xfrm>
            <a:off x="3158298" y="4592415"/>
            <a:ext cx="151343" cy="1279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4D87CE3-FD7C-477D-A98F-DE69A97A8658}"/>
              </a:ext>
            </a:extLst>
          </p:cNvPr>
          <p:cNvCxnSpPr>
            <a:cxnSpLocks/>
          </p:cNvCxnSpPr>
          <p:nvPr/>
        </p:nvCxnSpPr>
        <p:spPr>
          <a:xfrm>
            <a:off x="4648200" y="3680960"/>
            <a:ext cx="1568029" cy="2414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4B5B820-24A9-4182-B627-2CA0FD3A3630}"/>
              </a:ext>
            </a:extLst>
          </p:cNvPr>
          <p:cNvCxnSpPr>
            <a:cxnSpLocks/>
          </p:cNvCxnSpPr>
          <p:nvPr/>
        </p:nvCxnSpPr>
        <p:spPr>
          <a:xfrm>
            <a:off x="6216192" y="3705052"/>
            <a:ext cx="159674" cy="102301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B3F17AB7-6EF2-4B4A-9C56-71F5894740A1}"/>
              </a:ext>
            </a:extLst>
          </p:cNvPr>
          <p:cNvSpPr/>
          <p:nvPr/>
        </p:nvSpPr>
        <p:spPr>
          <a:xfrm>
            <a:off x="6281969" y="4600137"/>
            <a:ext cx="151343" cy="1279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AD06626E-9241-4C0A-A8E6-84B842F83651}"/>
              </a:ext>
            </a:extLst>
          </p:cNvPr>
          <p:cNvSpPr/>
          <p:nvPr/>
        </p:nvSpPr>
        <p:spPr>
          <a:xfrm>
            <a:off x="9117224" y="4543402"/>
            <a:ext cx="589555" cy="369333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93CF450-2F8B-4D23-A83B-95397F8F3C0C}"/>
              </a:ext>
            </a:extLst>
          </p:cNvPr>
          <p:cNvSpPr/>
          <p:nvPr/>
        </p:nvSpPr>
        <p:spPr>
          <a:xfrm>
            <a:off x="9278340" y="4664768"/>
            <a:ext cx="151343" cy="12793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52795A-6B3C-4A2D-B20C-0B85FAA5692F}"/>
              </a:ext>
            </a:extLst>
          </p:cNvPr>
          <p:cNvSpPr/>
          <p:nvPr/>
        </p:nvSpPr>
        <p:spPr>
          <a:xfrm>
            <a:off x="4375218" y="3443660"/>
            <a:ext cx="2098611" cy="3246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한 범주로의 과도한 편향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90AD44A-FD40-4707-8E6F-42C0B03FA286}"/>
              </a:ext>
            </a:extLst>
          </p:cNvPr>
          <p:cNvCxnSpPr>
            <a:cxnSpLocks/>
          </p:cNvCxnSpPr>
          <p:nvPr/>
        </p:nvCxnSpPr>
        <p:spPr>
          <a:xfrm>
            <a:off x="7591328" y="3595545"/>
            <a:ext cx="1568029" cy="2414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37113A5-FAB3-4E7E-AB2C-69D52ED92603}"/>
              </a:ext>
            </a:extLst>
          </p:cNvPr>
          <p:cNvCxnSpPr>
            <a:cxnSpLocks/>
          </p:cNvCxnSpPr>
          <p:nvPr/>
        </p:nvCxnSpPr>
        <p:spPr>
          <a:xfrm>
            <a:off x="9159320" y="3619637"/>
            <a:ext cx="159674" cy="102301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675C3BC-04ED-4CC6-A018-FA4B312407AE}"/>
              </a:ext>
            </a:extLst>
          </p:cNvPr>
          <p:cNvSpPr/>
          <p:nvPr/>
        </p:nvSpPr>
        <p:spPr>
          <a:xfrm>
            <a:off x="7318346" y="3358245"/>
            <a:ext cx="2098611" cy="3246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세부 용도에 맞지 않는 범주</a:t>
            </a:r>
          </a:p>
        </p:txBody>
      </p:sp>
    </p:spTree>
    <p:extLst>
      <p:ext uri="{BB962C8B-B14F-4D97-AF65-F5344CB8AC3E}">
        <p14:creationId xmlns:p14="http://schemas.microsoft.com/office/powerpoint/2010/main" val="3236952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</TotalTime>
  <Words>776</Words>
  <Application>Microsoft Office PowerPoint</Application>
  <PresentationFormat>와이드스크린</PresentationFormat>
  <Paragraphs>263</Paragraphs>
  <Slides>20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210 옴니고딕 050</vt:lpstr>
      <vt:lpstr>맑은 고딕</vt:lpstr>
      <vt:lpstr>210 옴니고딕 030</vt:lpstr>
      <vt:lpstr>Arial</vt:lpstr>
      <vt:lpstr>배달의민족 도현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HWANGINKUK</dc:creator>
  <cp:lastModifiedBy>HWANGINKUK</cp:lastModifiedBy>
  <cp:revision>34</cp:revision>
  <dcterms:created xsi:type="dcterms:W3CDTF">2021-08-18T01:40:24Z</dcterms:created>
  <dcterms:modified xsi:type="dcterms:W3CDTF">2021-08-18T08:55:31Z</dcterms:modified>
</cp:coreProperties>
</file>